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83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slides/slide90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notesSlides/notesSlide12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viewProps.xml" ContentType="application/vnd.openxmlformats-officedocument.presentationml.viewProp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Default Extension="bin" ContentType="application/vnd.openxmlformats-officedocument.oleObject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s/slide71.xml" ContentType="application/vnd.openxmlformats-officedocument.presentationml.slide+xml"/>
  <Override PartName="/ppt/slides/slide80.xml" ContentType="application/vnd.openxmlformats-officedocument.presentationml.slide+xml"/>
  <Override PartName="/ppt/slides/slide82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Default Extension="emf" ContentType="image/x-emf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notesSlides/notesSlide1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notesSlides/notesSlide13.xml" ContentType="application/vnd.openxmlformats-officedocument.presentationml.notesSlide+xml"/>
  <Override PartName="/ppt/slideLayouts/slideLayout10.xml" ContentType="application/vnd.openxmlformats-officedocument.presentationml.slideLayout+xml"/>
  <Default Extension="gif" ContentType="image/gif"/>
  <Default Extension="vml" ContentType="application/vnd.openxmlformats-officedocument.vmlDrawing"/>
  <Default Extension="tiff" ContentType="image/tiff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slides/slide89.xml" ContentType="application/vnd.openxmlformats-officedocument.presentationml.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slides/slide78.xml" ContentType="application/vnd.openxmlformats-officedocument.presentationml.slide+xml"/>
  <Override PartName="/ppt/slides/slide87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85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Override PartName="/ppt/slideLayouts/slideLayout15.xml" ContentType="application/vnd.openxmlformats-officedocument.presentationml.slideLayout+xml"/>
  <Default Extension="wmf" ContentType="image/x-wmf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9.xml" ContentType="application/vnd.openxmlformats-officedocument.presentationml.notesSlide+xml"/>
  <Override PartName="/ppt/slides/slide79.xml" ContentType="application/vnd.openxmlformats-officedocument.presentationml.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6" r:id="rId1"/>
  </p:sldMasterIdLst>
  <p:notesMasterIdLst>
    <p:notesMasterId r:id="rId92"/>
  </p:notesMasterIdLst>
  <p:sldIdLst>
    <p:sldId id="424" r:id="rId2"/>
    <p:sldId id="423" r:id="rId3"/>
    <p:sldId id="430" r:id="rId4"/>
    <p:sldId id="376" r:id="rId5"/>
    <p:sldId id="396" r:id="rId6"/>
    <p:sldId id="397" r:id="rId7"/>
    <p:sldId id="377" r:id="rId8"/>
    <p:sldId id="378" r:id="rId9"/>
    <p:sldId id="379" r:id="rId10"/>
    <p:sldId id="380" r:id="rId11"/>
    <p:sldId id="381" r:id="rId12"/>
    <p:sldId id="382" r:id="rId13"/>
    <p:sldId id="384" r:id="rId14"/>
    <p:sldId id="383" r:id="rId15"/>
    <p:sldId id="385" r:id="rId16"/>
    <p:sldId id="386" r:id="rId17"/>
    <p:sldId id="331" r:id="rId18"/>
    <p:sldId id="332" r:id="rId19"/>
    <p:sldId id="333" r:id="rId20"/>
    <p:sldId id="334" r:id="rId21"/>
    <p:sldId id="335" r:id="rId22"/>
    <p:sldId id="336" r:id="rId23"/>
    <p:sldId id="337" r:id="rId24"/>
    <p:sldId id="338" r:id="rId25"/>
    <p:sldId id="339" r:id="rId26"/>
    <p:sldId id="387" r:id="rId27"/>
    <p:sldId id="388" r:id="rId28"/>
    <p:sldId id="389" r:id="rId29"/>
    <p:sldId id="390" r:id="rId30"/>
    <p:sldId id="391" r:id="rId31"/>
    <p:sldId id="392" r:id="rId32"/>
    <p:sldId id="393" r:id="rId33"/>
    <p:sldId id="394" r:id="rId34"/>
    <p:sldId id="395" r:id="rId35"/>
    <p:sldId id="315" r:id="rId36"/>
    <p:sldId id="314" r:id="rId37"/>
    <p:sldId id="323" r:id="rId38"/>
    <p:sldId id="327" r:id="rId39"/>
    <p:sldId id="328" r:id="rId40"/>
    <p:sldId id="329" r:id="rId41"/>
    <p:sldId id="316" r:id="rId42"/>
    <p:sldId id="324" r:id="rId43"/>
    <p:sldId id="342" r:id="rId44"/>
    <p:sldId id="343" r:id="rId45"/>
    <p:sldId id="358" r:id="rId46"/>
    <p:sldId id="355" r:id="rId47"/>
    <p:sldId id="356" r:id="rId48"/>
    <p:sldId id="359" r:id="rId49"/>
    <p:sldId id="361" r:id="rId50"/>
    <p:sldId id="360" r:id="rId51"/>
    <p:sldId id="362" r:id="rId52"/>
    <p:sldId id="363" r:id="rId53"/>
    <p:sldId id="364" r:id="rId54"/>
    <p:sldId id="365" r:id="rId55"/>
    <p:sldId id="366" r:id="rId56"/>
    <p:sldId id="367" r:id="rId57"/>
    <p:sldId id="368" r:id="rId58"/>
    <p:sldId id="369" r:id="rId59"/>
    <p:sldId id="352" r:id="rId60"/>
    <p:sldId id="353" r:id="rId61"/>
    <p:sldId id="354" r:id="rId62"/>
    <p:sldId id="344" r:id="rId63"/>
    <p:sldId id="425" r:id="rId64"/>
    <p:sldId id="426" r:id="rId65"/>
    <p:sldId id="398" r:id="rId66"/>
    <p:sldId id="399" r:id="rId67"/>
    <p:sldId id="403" r:id="rId68"/>
    <p:sldId id="406" r:id="rId69"/>
    <p:sldId id="407" r:id="rId70"/>
    <p:sldId id="410" r:id="rId71"/>
    <p:sldId id="408" r:id="rId72"/>
    <p:sldId id="409" r:id="rId73"/>
    <p:sldId id="405" r:id="rId74"/>
    <p:sldId id="411" r:id="rId75"/>
    <p:sldId id="400" r:id="rId76"/>
    <p:sldId id="401" r:id="rId77"/>
    <p:sldId id="402" r:id="rId78"/>
    <p:sldId id="428" r:id="rId79"/>
    <p:sldId id="429" r:id="rId80"/>
    <p:sldId id="427" r:id="rId81"/>
    <p:sldId id="422" r:id="rId82"/>
    <p:sldId id="412" r:id="rId83"/>
    <p:sldId id="413" r:id="rId84"/>
    <p:sldId id="414" r:id="rId85"/>
    <p:sldId id="417" r:id="rId86"/>
    <p:sldId id="418" r:id="rId87"/>
    <p:sldId id="419" r:id="rId88"/>
    <p:sldId id="420" r:id="rId89"/>
    <p:sldId id="421" r:id="rId90"/>
    <p:sldId id="340" r:id="rId91"/>
  </p:sldIdLst>
  <p:sldSz cx="9144000" cy="5143500" type="screen16x9"/>
  <p:notesSz cx="6858000" cy="9144000"/>
  <p:defaultTextStyle>
    <a:lvl1pPr defTabSz="457200">
      <a:defRPr>
        <a:latin typeface="Calibri"/>
        <a:ea typeface="Calibri"/>
        <a:cs typeface="Calibri"/>
        <a:sym typeface="Calibri"/>
      </a:defRPr>
    </a:lvl1pPr>
    <a:lvl2pPr indent="457200" defTabSz="457200">
      <a:defRPr>
        <a:latin typeface="Calibri"/>
        <a:ea typeface="Calibri"/>
        <a:cs typeface="Calibri"/>
        <a:sym typeface="Calibri"/>
      </a:defRPr>
    </a:lvl2pPr>
    <a:lvl3pPr indent="914400" defTabSz="457200">
      <a:defRPr>
        <a:latin typeface="Calibri"/>
        <a:ea typeface="Calibri"/>
        <a:cs typeface="Calibri"/>
        <a:sym typeface="Calibri"/>
      </a:defRPr>
    </a:lvl3pPr>
    <a:lvl4pPr indent="1371600" defTabSz="457200">
      <a:defRPr>
        <a:latin typeface="Calibri"/>
        <a:ea typeface="Calibri"/>
        <a:cs typeface="Calibri"/>
        <a:sym typeface="Calibri"/>
      </a:defRPr>
    </a:lvl4pPr>
    <a:lvl5pPr indent="1828800" defTabSz="457200">
      <a:defRPr>
        <a:latin typeface="Calibri"/>
        <a:ea typeface="Calibri"/>
        <a:cs typeface="Calibri"/>
        <a:sym typeface="Calibri"/>
      </a:defRPr>
    </a:lvl5pPr>
    <a:lvl6pPr indent="2286000" defTabSz="457200">
      <a:defRPr>
        <a:latin typeface="Calibri"/>
        <a:ea typeface="Calibri"/>
        <a:cs typeface="Calibri"/>
        <a:sym typeface="Calibri"/>
      </a:defRPr>
    </a:lvl6pPr>
    <a:lvl7pPr indent="2743200" defTabSz="457200">
      <a:defRPr>
        <a:latin typeface="Calibri"/>
        <a:ea typeface="Calibri"/>
        <a:cs typeface="Calibri"/>
        <a:sym typeface="Calibri"/>
      </a:defRPr>
    </a:lvl7pPr>
    <a:lvl8pPr indent="3200400" defTabSz="457200">
      <a:defRPr>
        <a:latin typeface="Calibri"/>
        <a:ea typeface="Calibri"/>
        <a:cs typeface="Calibri"/>
        <a:sym typeface="Calibri"/>
      </a:defRPr>
    </a:lvl8pPr>
    <a:lvl9pPr indent="3657600" defTabSz="457200">
      <a:defRPr>
        <a:latin typeface="Calibri"/>
        <a:ea typeface="Calibri"/>
        <a:cs typeface="Calibri"/>
        <a:sym typeface="Calibri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00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215380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CDCDCD"/>
          </a:solidFill>
        </a:fill>
      </a:tcStyle>
    </a:wholeTbl>
    <a:band2H>
      <a:tcTxStyle/>
      <a:tcStyle>
        <a:tcBdr/>
        <a:fill>
          <a:solidFill>
            <a:srgbClr val="E8E8E8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404040"/>
          </a:solidFill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404040"/>
          </a:solidFill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404040"/>
          </a:solidFill>
        </a:fill>
      </a:tcStyle>
    </a:firstRow>
  </a:tblStyle>
  <a:tblStyle styleId="{C7B018BB-80A7-4F77-B60F-C8B233D01FF8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E8E8E8"/>
          </a:solidFill>
        </a:fill>
      </a:tcStyle>
    </a:wholeTbl>
    <a:band2H>
      <a:tcTxStyle/>
      <a:tcStyle>
        <a:tcBdr/>
        <a:fill>
          <a:solidFill>
            <a:srgbClr val="F4F4F4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BFBFBF"/>
          </a:solidFill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BFBFBF"/>
          </a:solidFill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BFBFBF"/>
          </a:solidFill>
        </a:fill>
      </a:tcStyle>
    </a:firstRow>
  </a:tblStyle>
  <a:tblStyle styleId="{EEE7283C-3CF3-47DC-8721-378D4A62B228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FFFFFF"/>
          </a:solidFill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FFFFFF"/>
          </a:solidFill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FFFFFF"/>
          </a:solidFill>
        </a:fill>
      </a:tcStyle>
    </a:firstRow>
  </a:tblStyle>
  <a:tblStyle styleId="{CF821DB8-F4EB-4A41-A1BA-3FCAFE7338EE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04040"/>
          </a:solidFill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04040"/>
          </a:solidFill>
        </a:fill>
      </a:tcStyle>
    </a:firstRow>
  </a:tblStyle>
  <a:tblStyle styleId="{33BA23B1-9221-436E-865A-0063620EA4FD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/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/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/>
        </a:fill>
      </a:tcStyle>
    </a:firstRow>
  </a:tblStyle>
  <a:tblStyle styleId="{2708684C-4D16-4618-839F-0558EEFCDFE6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508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42"/>
    <p:restoredTop sz="94680"/>
  </p:normalViewPr>
  <p:slideViewPr>
    <p:cSldViewPr snapToGrid="0" snapToObjects="1">
      <p:cViewPr varScale="1">
        <p:scale>
          <a:sx n="106" d="100"/>
          <a:sy n="106" d="100"/>
        </p:scale>
        <p:origin x="-701" y="-8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wmf"/><Relationship Id="rId1" Type="http://schemas.openxmlformats.org/officeDocument/2006/relationships/image" Target="../media/image16.e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image" Target="../media/image20.e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emf"/><Relationship Id="rId1" Type="http://schemas.openxmlformats.org/officeDocument/2006/relationships/image" Target="../media/image22.emf"/><Relationship Id="rId4" Type="http://schemas.openxmlformats.org/officeDocument/2006/relationships/image" Target="../media/image25.e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wmf"/><Relationship Id="rId2" Type="http://schemas.openxmlformats.org/officeDocument/2006/relationships/image" Target="../media/image164.wmf"/><Relationship Id="rId1" Type="http://schemas.openxmlformats.org/officeDocument/2006/relationships/image" Target="../media/image163.wmf"/><Relationship Id="rId4" Type="http://schemas.openxmlformats.org/officeDocument/2006/relationships/image" Target="../media/image166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8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22" name="Shape 2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xmlns="" val="763845586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1pPr>
    <a:lvl2pPr indent="2286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2pPr>
    <a:lvl3pPr indent="4572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3pPr>
    <a:lvl4pPr indent="6858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4pPr>
    <a:lvl5pPr indent="9144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5pPr>
    <a:lvl6pPr indent="11430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6pPr>
    <a:lvl7pPr indent="13716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7pPr>
    <a:lvl8pPr indent="16002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8pPr>
    <a:lvl9pPr indent="18288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4894"/>
            <a:ext cx="2971800" cy="457518"/>
          </a:xfrm>
          <a:prstGeom prst="rect">
            <a:avLst/>
          </a:prstGeom>
        </p:spPr>
        <p:txBody>
          <a:bodyPr/>
          <a:lstStyle/>
          <a:p>
            <a:fld id="{1E9E79D0-5262-4330-B56E-7DCAFEE740B1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Shape 8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5" name="Shape 895"/>
          <p:cNvSpPr txBox="1">
            <a:spLocks noGrp="1"/>
          </p:cNvSpPr>
          <p:nvPr>
            <p:ph type="body" idx="1"/>
          </p:nvPr>
        </p:nvSpPr>
        <p:spPr>
          <a:xfrm>
            <a:off x="685801" y="4343400"/>
            <a:ext cx="5486399" cy="4114800"/>
          </a:xfrm>
          <a:prstGeom prst="rect">
            <a:avLst/>
          </a:prstGeom>
        </p:spPr>
        <p:txBody>
          <a:bodyPr lIns="91420" tIns="91420" rIns="91420" bIns="91420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" name="Shape 114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8" name="Shape 1148"/>
          <p:cNvSpPr txBox="1">
            <a:spLocks noGrp="1"/>
          </p:cNvSpPr>
          <p:nvPr>
            <p:ph type="body" idx="1"/>
          </p:nvPr>
        </p:nvSpPr>
        <p:spPr>
          <a:xfrm>
            <a:off x="685801" y="4343400"/>
            <a:ext cx="5486399" cy="4114800"/>
          </a:xfrm>
          <a:prstGeom prst="rect">
            <a:avLst/>
          </a:prstGeom>
        </p:spPr>
        <p:txBody>
          <a:bodyPr lIns="91420" tIns="91420" rIns="91420" bIns="91420" anchor="t" anchorCtr="0">
            <a:no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</p:spPr>
        <p:txBody>
          <a:bodyPr/>
          <a:lstStyle/>
          <a:p>
            <a:fld id="{D034EB86-EB80-4D1A-891C-A1A1CF97AB20}" type="slidenum">
              <a:rPr lang="en-US"/>
              <a:pPr/>
              <a:t>72</a:t>
            </a:fld>
            <a:endParaRPr lang="en-US"/>
          </a:p>
        </p:txBody>
      </p:sp>
      <p:sp>
        <p:nvSpPr>
          <p:cNvPr id="1054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0547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</p:spPr>
        <p:txBody>
          <a:bodyPr/>
          <a:lstStyle/>
          <a:p>
            <a:fld id="{0F1A153E-F4CD-45C5-8F64-E51D155E9C09}" type="slidenum">
              <a:rPr lang="en-US"/>
              <a:pPr/>
              <a:t>73</a:t>
            </a:fld>
            <a:endParaRPr lang="en-US"/>
          </a:p>
        </p:txBody>
      </p:sp>
      <p:sp>
        <p:nvSpPr>
          <p:cNvPr id="1064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</p:spPr>
      </p:sp>
      <p:sp>
        <p:nvSpPr>
          <p:cNvPr id="1065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6866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>
              <a:spcBef>
                <a:spcPct val="0"/>
              </a:spcBef>
            </a:pPr>
            <a:r>
              <a:rPr lang="pt-PT" sz="2000" i="1" smtClean="0">
                <a:latin typeface="Arial" charset="0"/>
                <a:ea typeface="Lucida Sans Unicode" pitchFamily="34" charset="0"/>
                <a:cs typeface="Lucida Sans Unicode" pitchFamily="34" charset="0"/>
              </a:rPr>
              <a:t>c1</a:t>
            </a:r>
            <a:r>
              <a:rPr lang="pt-PT" sz="2000" smtClean="0">
                <a:latin typeface="Arial" charset="0"/>
                <a:ea typeface="Lucida Sans Unicode" pitchFamily="34" charset="0"/>
                <a:cs typeface="Lucida Sans Unicode" pitchFamily="34" charset="0"/>
              </a:rPr>
              <a:t>, </a:t>
            </a:r>
            <a:r>
              <a:rPr lang="pt-PT" sz="2000" i="1" smtClean="0">
                <a:latin typeface="Arial" charset="0"/>
                <a:ea typeface="Lucida Sans Unicode" pitchFamily="34" charset="0"/>
                <a:cs typeface="Lucida Sans Unicode" pitchFamily="34" charset="0"/>
              </a:rPr>
              <a:t>c2 </a:t>
            </a:r>
            <a:r>
              <a:rPr lang="pt-PT" sz="2000" smtClean="0">
                <a:latin typeface="Arial" charset="0"/>
                <a:ea typeface="Lucida Sans Unicode" pitchFamily="34" charset="0"/>
                <a:cs typeface="Lucida Sans Unicode" pitchFamily="34" charset="0"/>
              </a:rPr>
              <a:t>: The balance factors between the effect of  self-knowledge and social knowledge in  moving the particle towards the target. Usually  the value 2 is suggested for both factors in the  literature)</a:t>
            </a:r>
          </a:p>
          <a:p>
            <a:pPr eaLnBrk="1">
              <a:spcBef>
                <a:spcPct val="0"/>
              </a:spcBef>
            </a:pPr>
            <a:r>
              <a:rPr lang="pt-PT" sz="2000" i="1" smtClean="0">
                <a:latin typeface="Arial" charset="0"/>
                <a:ea typeface="Lucida Sans Unicode" pitchFamily="34" charset="0"/>
                <a:cs typeface="Lucida Sans Unicode" pitchFamily="34" charset="0"/>
              </a:rPr>
              <a:t>rand </a:t>
            </a:r>
            <a:r>
              <a:rPr lang="pt-PT" sz="2000" smtClean="0">
                <a:latin typeface="Arial" charset="0"/>
                <a:ea typeface="Lucida Sans Unicode" pitchFamily="34" charset="0"/>
                <a:cs typeface="Lucida Sans Unicode" pitchFamily="34" charset="0"/>
              </a:rPr>
              <a:t>:A random number between 0 and 1, and  different at each iteration</a:t>
            </a:r>
          </a:p>
          <a:p>
            <a:pPr eaLnBrk="1">
              <a:spcBef>
                <a:spcPct val="0"/>
              </a:spcBef>
            </a:pPr>
            <a:r>
              <a:rPr lang="pt-PT" sz="2000" i="1" smtClean="0">
                <a:latin typeface="Arial" charset="0"/>
                <a:ea typeface="Lucida Sans Unicode" pitchFamily="34" charset="0"/>
                <a:cs typeface="Lucida Sans Unicode" pitchFamily="34" charset="0"/>
              </a:rPr>
              <a:t>w </a:t>
            </a:r>
            <a:r>
              <a:rPr lang="pt-PT" sz="2000" smtClean="0">
                <a:latin typeface="Arial" charset="0"/>
                <a:ea typeface="Lucida Sans Unicode" pitchFamily="34" charset="0"/>
                <a:cs typeface="Lucida Sans Unicode" pitchFamily="34" charset="0"/>
              </a:rPr>
              <a:t>: Inertia weight</a:t>
            </a:r>
          </a:p>
          <a:p>
            <a:pPr eaLnBrk="1">
              <a:spcBef>
                <a:spcPct val="0"/>
              </a:spcBef>
            </a:pPr>
            <a:r>
              <a:rPr lang="pt-PT" sz="2000" i="1" smtClean="0">
                <a:latin typeface="Arial" charset="0"/>
                <a:ea typeface="Lucida Sans Unicode" pitchFamily="34" charset="0"/>
                <a:cs typeface="Lucida Sans Unicode" pitchFamily="34" charset="0"/>
              </a:rPr>
              <a:t>pbest </a:t>
            </a:r>
            <a:r>
              <a:rPr lang="pt-PT" sz="2000" smtClean="0">
                <a:latin typeface="Arial" charset="0"/>
                <a:ea typeface="Lucida Sans Unicode" pitchFamily="34" charset="0"/>
                <a:cs typeface="Lucida Sans Unicode" pitchFamily="34" charset="0"/>
              </a:rPr>
              <a:t>: The best position of a particle</a:t>
            </a:r>
          </a:p>
          <a:p>
            <a:pPr eaLnBrk="1">
              <a:spcBef>
                <a:spcPct val="0"/>
              </a:spcBef>
            </a:pPr>
            <a:r>
              <a:rPr lang="pt-PT" sz="2000" i="1" smtClean="0">
                <a:latin typeface="Arial" charset="0"/>
                <a:ea typeface="Lucida Sans Unicode" pitchFamily="34" charset="0"/>
                <a:cs typeface="Lucida Sans Unicode" pitchFamily="34" charset="0"/>
              </a:rPr>
              <a:t>gbest</a:t>
            </a:r>
            <a:r>
              <a:rPr lang="pt-PT" sz="2000" smtClean="0">
                <a:latin typeface="Arial" charset="0"/>
                <a:ea typeface="Lucida Sans Unicode" pitchFamily="34" charset="0"/>
                <a:cs typeface="Lucida Sans Unicode" pitchFamily="34" charset="0"/>
              </a:rPr>
              <a:t> : The best position within the swarm</a:t>
            </a:r>
          </a:p>
          <a:p>
            <a:pPr eaLnBrk="1">
              <a:spcBef>
                <a:spcPct val="0"/>
              </a:spcBef>
            </a:pPr>
            <a:r>
              <a:rPr lang="pt-PT" sz="2000" i="1" smtClean="0">
                <a:latin typeface="Arial" charset="0"/>
                <a:ea typeface="Lucida Sans Unicode" pitchFamily="34" charset="0"/>
                <a:cs typeface="Lucida Sans Unicode" pitchFamily="34" charset="0"/>
              </a:rPr>
              <a:t>prtvel </a:t>
            </a:r>
            <a:r>
              <a:rPr lang="pt-PT" sz="2000" smtClean="0">
                <a:latin typeface="Arial" charset="0"/>
                <a:ea typeface="Lucida Sans Unicode" pitchFamily="34" charset="0"/>
                <a:cs typeface="Lucida Sans Unicode" pitchFamily="34" charset="0"/>
              </a:rPr>
              <a:t>: The velocity of jth particle in ith iteration</a:t>
            </a:r>
          </a:p>
          <a:p>
            <a:pPr eaLnBrk="1">
              <a:spcBef>
                <a:spcPct val="0"/>
              </a:spcBef>
            </a:pPr>
            <a:r>
              <a:rPr lang="pt-PT" sz="2000" i="1" smtClean="0">
                <a:latin typeface="Arial" charset="0"/>
                <a:ea typeface="Lucida Sans Unicode" pitchFamily="34" charset="0"/>
                <a:cs typeface="Lucida Sans Unicode" pitchFamily="34" charset="0"/>
              </a:rPr>
              <a:t>prtpos </a:t>
            </a:r>
            <a:r>
              <a:rPr lang="pt-PT" sz="2000" smtClean="0">
                <a:latin typeface="Arial" charset="0"/>
                <a:ea typeface="Lucida Sans Unicode" pitchFamily="34" charset="0"/>
                <a:cs typeface="Lucida Sans Unicode" pitchFamily="34" charset="0"/>
              </a:rPr>
              <a:t>: The position of jth particle in ith iteration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3BC97D60-1F67-9049-9332-09B31DA49069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3BC97D60-1F67-9049-9332-09B31DA49069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3BC97D60-1F67-9049-9332-09B31DA49069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3BC97D60-1F67-9049-9332-09B31DA49069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3BC97D60-1F67-9049-9332-09B31DA49069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CA6C65D6-1C22-A94C-9391-5DBD8DC85A38}" type="slidenum">
              <a:rPr lang="en-US" smtClean="0">
                <a:solidFill>
                  <a:prstClr val="black"/>
                </a:solidFill>
                <a:latin typeface="Calibri"/>
                <a:ea typeface=""/>
                <a:cs typeface=""/>
              </a:rPr>
              <a:pPr/>
              <a:t>26</a:t>
            </a:fld>
            <a:endParaRPr lang="en-US">
              <a:solidFill>
                <a:prstClr val="black"/>
              </a:solidFill>
              <a:latin typeface="Calibri"/>
              <a:ea typeface="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0141539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Σύμβολο κράτησης θέσης εικόνας διαφάνειας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Σύμβολο κράτησης θέσης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l-GR" dirty="0"/>
          </a:p>
        </p:txBody>
      </p:sp>
      <p:sp>
        <p:nvSpPr>
          <p:cNvPr id="4" name="Σύμβολο κράτησης θέσης αριθμού διαφάνειας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057039F7-9394-A245-B939-DF533F2CB660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6969296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Σύμβολο κράτησης θέσης εικόνας διαφάνειας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Σύμβολο κράτησης θέσης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/>
              <a:t>Exponentiate</a:t>
            </a:r>
            <a:r>
              <a:rPr lang="en-US" dirty="0" smtClean="0"/>
              <a:t> to make it positive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MSE has nice mathematical properties which makes it easier to compute the gradient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Because of the square, large errors have relatively greater influence on MSE.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Therefore, MAE is more robust to outliers since it does not make use of square. </a:t>
            </a:r>
            <a:endParaRPr lang="el-GR" dirty="0"/>
          </a:p>
        </p:txBody>
      </p:sp>
      <p:sp>
        <p:nvSpPr>
          <p:cNvPr id="4" name="Σύμβολο κράτησης θέσης αριθμού διαφάνειας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057039F7-9394-A245-B939-DF533F2CB660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880695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3" name="Rounded Rectangle 12"/>
          <p:cNvSpPr/>
          <p:nvPr/>
        </p:nvSpPr>
        <p:spPr>
          <a:xfrm>
            <a:off x="65313" y="52317"/>
            <a:ext cx="9013372" cy="501915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295400" y="2400300"/>
            <a:ext cx="6400800" cy="1200150"/>
          </a:xfrm>
        </p:spPr>
        <p:txBody>
          <a:bodyPr/>
          <a:lstStyle>
            <a:lvl1pPr marL="0" indent="0" algn="ctr">
              <a:buNone/>
              <a:defRPr sz="26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45399-0F0A-44D2-93C9-EE6CC8179222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2/3/2022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>
            <a:noAutofit/>
          </a:bodyPr>
          <a:lstStyle>
            <a:lvl1pPr>
              <a:defRPr sz="1400">
                <a:solidFill>
                  <a:srgbClr val="FFFFFF"/>
                </a:solidFill>
              </a:defRPr>
            </a:lvl1pPr>
          </a:lstStyle>
          <a:p>
            <a:fld id="{2E923AE6-A9B1-1F4D-A7F9-2E6F746D4C1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2932" y="1086978"/>
            <a:ext cx="9021537" cy="114551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62932" y="1047540"/>
            <a:ext cx="9021537" cy="90435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62932" y="2232487"/>
            <a:ext cx="9021537" cy="82899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457200" y="1129448"/>
            <a:ext cx="8229600" cy="1102519"/>
          </a:xfrm>
        </p:spPr>
        <p:txBody>
          <a:bodyPr anchor="ctr"/>
          <a:lstStyle>
            <a:lvl1pPr algn="ctr">
              <a:defRPr lang="en-US" dirty="0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3D2DA-25CB-4CA4-8EBE-59DD79A4222F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2/3/2022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23AE6-A9B1-1F4D-A7F9-2E6F746D4C1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81"/>
            <a:ext cx="2011680" cy="4388644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205980"/>
            <a:ext cx="5562600" cy="4388644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EF91F-C3E7-4388-B28A-F2D8EC2233A0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2/3/2022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23AE6-A9B1-1F4D-A7F9-2E6F746D4C1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67360322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685800" y="457200"/>
            <a:ext cx="7772400" cy="4114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85800" y="4686300"/>
            <a:ext cx="1905000" cy="342900"/>
          </a:xfrm>
        </p:spPr>
        <p:txBody>
          <a:bodyPr/>
          <a:lstStyle>
            <a:lvl1pPr>
              <a:defRPr/>
            </a:lvl1pPr>
          </a:lstStyle>
          <a:p>
            <a:fld id="{2429DC52-8505-40A6-9C79-93A993216912}" type="datetime1">
              <a:rPr lang="en-US" altLang="zh-TW" smtClean="0"/>
              <a:t>2/3/2022</a:t>
            </a:fld>
            <a:endParaRPr lang="en-US" altLang="zh-TW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686300"/>
            <a:ext cx="2895600" cy="342900"/>
          </a:xfrm>
        </p:spPr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686300"/>
            <a:ext cx="1905000" cy="342900"/>
          </a:xfrm>
        </p:spPr>
        <p:txBody>
          <a:bodyPr/>
          <a:lstStyle>
            <a:lvl1pPr>
              <a:defRPr/>
            </a:lvl1pPr>
          </a:lstStyle>
          <a:p>
            <a:fld id="{671703D2-0887-413B-9BD8-F5703B6CAA2B}" type="slidenum">
              <a:rPr lang="zh-TW" altLang="en-US"/>
              <a:pPr/>
              <a:t>‹#›</a:t>
            </a:fld>
            <a:endParaRPr lang="en-US" altLang="zh-TW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/>
          <p:nvPr/>
        </p:nvSpPr>
        <p:spPr>
          <a:xfrm>
            <a:off x="0" y="4624125"/>
            <a:ext cx="9144000" cy="529200"/>
          </a:xfrm>
          <a:prstGeom prst="rect">
            <a:avLst/>
          </a:prstGeom>
          <a:solidFill>
            <a:srgbClr val="8C1515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" name="Shape 14"/>
          <p:cNvSpPr txBox="1"/>
          <p:nvPr/>
        </p:nvSpPr>
        <p:spPr>
          <a:xfrm>
            <a:off x="72200" y="4624125"/>
            <a:ext cx="8957500" cy="541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 dirty="0" smtClean="0">
                <a:solidFill>
                  <a:srgbClr val="FFFFFF"/>
                </a:solidFill>
              </a:rPr>
              <a:t>Slides based on cs231n by Fei-Fei </a:t>
            </a:r>
            <a:r>
              <a:rPr lang="en" sz="1800" dirty="0">
                <a:solidFill>
                  <a:srgbClr val="FFFFFF"/>
                </a:solidFill>
              </a:rPr>
              <a:t>Li &amp; Andrej Karpathy &amp; Justin Johnson</a:t>
            </a:r>
          </a:p>
        </p:txBody>
      </p:sp>
      <p:sp>
        <p:nvSpPr>
          <p:cNvPr id="17" name="Shape 17"/>
          <p:cNvSpPr txBox="1"/>
          <p:nvPr/>
        </p:nvSpPr>
        <p:spPr>
          <a:xfrm>
            <a:off x="7688302" y="4617975"/>
            <a:ext cx="3501299" cy="541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lang="en" sz="2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1549232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FB45B1-E125-4A38-9952-DE47A7402D25}" type="datetime1">
              <a:rPr lang="en-US" smtClean="0"/>
              <a:t>2/3/2022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07156"/>
            <a:ext cx="2667000" cy="857250"/>
          </a:xfrm>
        </p:spPr>
        <p:txBody>
          <a:bodyPr anchor="ctr" anchorCtr="0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 smtClean="0"/>
              <a:t>Click to add Section</a:t>
            </a:r>
          </a:p>
        </p:txBody>
      </p:sp>
    </p:spTree>
    <p:extLst>
      <p:ext uri="{BB962C8B-B14F-4D97-AF65-F5344CB8AC3E}">
        <p14:creationId xmlns:p14="http://schemas.microsoft.com/office/powerpoint/2010/main" xmlns="" val="18360019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AE37F1-1142-4294-A9EC-B87BBB6AE9D1}" type="datetime1">
              <a:rPr lang="en-US" smtClean="0"/>
              <a:t>2/3/2022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07156"/>
            <a:ext cx="2667000" cy="857250"/>
          </a:xfrm>
        </p:spPr>
        <p:txBody>
          <a:bodyPr anchor="ctr" anchorCtr="0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 smtClean="0"/>
              <a:t>Click to add Section</a:t>
            </a:r>
          </a:p>
        </p:txBody>
      </p:sp>
    </p:spTree>
    <p:extLst>
      <p:ext uri="{BB962C8B-B14F-4D97-AF65-F5344CB8AC3E}">
        <p14:creationId xmlns:p14="http://schemas.microsoft.com/office/powerpoint/2010/main" xmlns="" val="410948453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3B19C-C270-4190-BE99-C23F300A91B7}" type="datetime1">
              <a:rPr lang="en-US" smtClean="0"/>
              <a:t>2/3/2022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07156"/>
            <a:ext cx="2667000" cy="857250"/>
          </a:xfrm>
        </p:spPr>
        <p:txBody>
          <a:bodyPr anchor="ctr" anchorCtr="0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lvl1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 smtClean="0"/>
              <a:t>Click to add Section</a:t>
            </a:r>
          </a:p>
        </p:txBody>
      </p:sp>
    </p:spTree>
    <p:extLst>
      <p:ext uri="{BB962C8B-B14F-4D97-AF65-F5344CB8AC3E}">
        <p14:creationId xmlns:p14="http://schemas.microsoft.com/office/powerpoint/2010/main" xmlns="" val="34145878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EB146-50F0-410F-83B5-19CFF835EB9F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2/3/2022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23AE6-A9B1-1F4D-A7F9-2E6F746D4C1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914400" y="1085850"/>
            <a:ext cx="7772400" cy="34290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0" name="Rounded Rectangle 9"/>
          <p:cNvSpPr/>
          <p:nvPr/>
        </p:nvSpPr>
        <p:spPr>
          <a:xfrm>
            <a:off x="65313" y="52317"/>
            <a:ext cx="9013372" cy="501915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3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714376"/>
            <a:ext cx="7772400" cy="1021556"/>
          </a:xfrm>
        </p:spPr>
        <p:txBody>
          <a:bodyPr anchor="b" anchorCtr="0"/>
          <a:lstStyle>
            <a:lvl1pPr algn="l">
              <a:buNone/>
              <a:defRPr sz="4000" b="0" cap="none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1910953"/>
            <a:ext cx="7772400" cy="1003697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B7E019-3CD8-4113-8845-E57E4D7274CA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2/3/2022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0100" y="4629150"/>
            <a:ext cx="4000500" cy="342900"/>
          </a:xfrm>
        </p:spPr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 flipV="1">
            <a:off x="69413" y="1782623"/>
            <a:ext cx="9013515" cy="6858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69147" y="1756107"/>
            <a:ext cx="9013781" cy="3428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68307" y="1851660"/>
            <a:ext cx="9014621" cy="34290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6304" y="4656582"/>
            <a:ext cx="457200" cy="342900"/>
          </a:xfrm>
        </p:spPr>
        <p:txBody>
          <a:bodyPr/>
          <a:lstStyle/>
          <a:p>
            <a:fld id="{2E923AE6-A9B1-1F4D-A7F9-2E6F746D4C1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0E9B08-9091-4C93-B1B4-84A1DC01B250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2/3/2022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23AE6-A9B1-1F4D-A7F9-2E6F746D4C1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914400" y="1085850"/>
            <a:ext cx="3749040" cy="34290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933950" y="1085850"/>
            <a:ext cx="3749040" cy="34290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cxnSp>
        <p:nvCxnSpPr>
          <p:cNvPr id="8" name="Straight Arrow Connector 7"/>
          <p:cNvCxnSpPr/>
          <p:nvPr userDrawn="1"/>
        </p:nvCxnSpPr>
        <p:spPr>
          <a:xfrm>
            <a:off x="3200400" y="1028700"/>
            <a:ext cx="2343150" cy="0"/>
          </a:xfrm>
          <a:prstGeom prst="straightConnector1">
            <a:avLst/>
          </a:prstGeom>
          <a:ln w="22225"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04788"/>
            <a:ext cx="7772400" cy="857250"/>
          </a:xfrm>
        </p:spPr>
        <p:txBody>
          <a:bodyPr anchor="b" anchorCtr="0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085850"/>
            <a:ext cx="3733800" cy="5715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953000" y="1085850"/>
            <a:ext cx="3733800" cy="5715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88E0DF-EC25-47DB-99D9-682AB797CEAB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2/3/2022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23AE6-A9B1-1F4D-A7F9-2E6F746D4C1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>
          <a:xfrm>
            <a:off x="914400" y="1685925"/>
            <a:ext cx="3733800" cy="291465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half" idx="4"/>
          </p:nvPr>
        </p:nvSpPr>
        <p:spPr>
          <a:xfrm>
            <a:off x="4953000" y="1685925"/>
            <a:ext cx="3733800" cy="291465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80B50-F6B1-4721-B9B3-9C9C4B3C229B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2/3/2022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23AE6-A9B1-1F4D-A7F9-2E6F746D4C1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0AE96-957F-4C53-9154-60DE866E6C73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2/3/2022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23AE6-A9B1-1F4D-A7F9-2E6F746D4C1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9" name="Rounded Rectangle 8"/>
          <p:cNvSpPr/>
          <p:nvPr/>
        </p:nvSpPr>
        <p:spPr>
          <a:xfrm>
            <a:off x="64008" y="52316"/>
            <a:ext cx="9013372" cy="5020056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04788"/>
            <a:ext cx="7772400" cy="857250"/>
          </a:xfrm>
        </p:spPr>
        <p:txBody>
          <a:bodyPr anchor="b" anchorCtr="0"/>
          <a:lstStyle>
            <a:lvl1pPr algn="l">
              <a:buNone/>
              <a:defRPr sz="4000" b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914400" y="1200150"/>
            <a:ext cx="1905000" cy="3371850"/>
          </a:xfrm>
        </p:spPr>
        <p:txBody>
          <a:bodyPr/>
          <a:lstStyle>
            <a:lvl1pPr marL="0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98992D-4CE2-4CD3-A612-DD7CFE52B8DF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2/3/2022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23AE6-A9B1-1F4D-A7F9-2E6F746D4C1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"/>
          </p:nvPr>
        </p:nvSpPr>
        <p:spPr>
          <a:xfrm>
            <a:off x="2971800" y="1200150"/>
            <a:ext cx="5715000" cy="337185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675413"/>
            <a:ext cx="7315200" cy="391716"/>
          </a:xfrm>
        </p:spPr>
        <p:txBody>
          <a:bodyPr anchor="ctr">
            <a:noAutofit/>
          </a:bodyPr>
          <a:lstStyle>
            <a:lvl1pPr algn="l">
              <a:buNone/>
              <a:defRPr sz="2800" b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4084369"/>
            <a:ext cx="7315200" cy="514350"/>
          </a:xfrm>
        </p:spPr>
        <p:txBody>
          <a:bodyPr/>
          <a:lstStyle>
            <a:lvl1pPr marL="0" indent="0">
              <a:buFontTx/>
              <a:buNone/>
              <a:defRPr sz="16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61E976-C75A-4D36-952A-814944C43835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t>2/3/2022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4400" y="4629150"/>
            <a:ext cx="3886200" cy="342900"/>
          </a:xfrm>
        </p:spPr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46304" y="4656582"/>
            <a:ext cx="457200" cy="342900"/>
          </a:xfrm>
        </p:spPr>
        <p:txBody>
          <a:bodyPr/>
          <a:lstStyle/>
          <a:p>
            <a:fld id="{2E923AE6-A9B1-1F4D-A7F9-2E6F746D4C1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 flipV="1">
            <a:off x="68307" y="3512666"/>
            <a:ext cx="9006840" cy="6858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>
          <a:xfrm>
            <a:off x="68509" y="3487856"/>
            <a:ext cx="9006639" cy="3428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Rectangle 12"/>
          <p:cNvSpPr/>
          <p:nvPr/>
        </p:nvSpPr>
        <p:spPr>
          <a:xfrm>
            <a:off x="68511" y="3579919"/>
            <a:ext cx="9006637" cy="36605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8309" y="50007"/>
            <a:ext cx="9001873" cy="3436144"/>
          </a:xfrm>
          <a:prstGeom prst="round2SameRect">
            <a:avLst>
              <a:gd name="adj1" fmla="val 7101"/>
              <a:gd name="adj2" fmla="val 0"/>
            </a:avLst>
          </a:prstGeom>
          <a:solidFill>
            <a:schemeClr val="bg2"/>
          </a:solidFill>
          <a:ln w="6350"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8" name="Rounded Rectangle 7"/>
          <p:cNvSpPr/>
          <p:nvPr/>
        </p:nvSpPr>
        <p:spPr>
          <a:xfrm>
            <a:off x="64008" y="52316"/>
            <a:ext cx="9013372" cy="5020056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914400" y="205979"/>
            <a:ext cx="7772400" cy="857250"/>
          </a:xfrm>
          <a:prstGeom prst="rect">
            <a:avLst/>
          </a:prstGeom>
        </p:spPr>
        <p:txBody>
          <a:bodyPr bIns="91440" anchor="b" anchorCtr="0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914400" y="1085850"/>
            <a:ext cx="7772400" cy="34290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172200" y="4643437"/>
            <a:ext cx="2476500" cy="357188"/>
          </a:xfrm>
          <a:prstGeom prst="rect">
            <a:avLst/>
          </a:prstGeom>
        </p:spPr>
        <p:txBody>
          <a:bodyPr anchor="ctr" anchorCtr="0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 rtl="0"/>
            <a:fld id="{3B0A34FA-CA83-4710-B84D-1F48B38C870B}" type="datetime1">
              <a:rPr lang="en-US" kern="1200" smtClean="0">
                <a:solidFill>
                  <a:prstClr val="black">
                    <a:tint val="75000"/>
                  </a:prstClr>
                </a:solidFill>
              </a:rPr>
              <a:t>2/3/2022</a:t>
            </a:fld>
            <a:endParaRPr lang="en-US" kern="1200">
              <a:solidFill>
                <a:prstClr val="black">
                  <a:tint val="75000"/>
                </a:prstClr>
              </a:solidFill>
              <a:ea typeface="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914400" y="4629150"/>
            <a:ext cx="3962400" cy="342900"/>
          </a:xfrm>
          <a:prstGeom prst="rect">
            <a:avLst/>
          </a:prstGeom>
        </p:spPr>
        <p:txBody>
          <a:bodyPr anchor="ctr" anchorCtr="0"/>
          <a:lstStyle>
            <a:lvl1pPr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 rtl="0"/>
            <a:endParaRPr lang="en-US" kern="1200">
              <a:solidFill>
                <a:prstClr val="black">
                  <a:tint val="75000"/>
                </a:prstClr>
              </a:solidFill>
              <a:ea typeface=""/>
            </a:endParaRPr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146304" y="4657725"/>
            <a:ext cx="457200" cy="342900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anchor="ctr" anchorCtr="1">
            <a:noAutofit/>
          </a:bodyPr>
          <a:lstStyle>
            <a:lvl1pPr algn="ctr" eaLnBrk="1" latinLnBrk="0" hangingPunct="1">
              <a:defRPr kumimoji="0" sz="14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fld id="{2E923AE6-A9B1-1F4D-A7F9-2E6F746D4C15}" type="slidenum">
              <a:rPr lang="en-US" kern="1200" smtClean="0">
                <a:solidFill>
                  <a:prstClr val="black">
                    <a:tint val="75000"/>
                  </a:prstClr>
                </a:solidFill>
                <a:ea typeface=""/>
              </a:rPr>
              <a:pPr rtl="0"/>
              <a:t>‹#›</a:t>
            </a:fld>
            <a:endParaRPr lang="en-US" kern="1200">
              <a:solidFill>
                <a:prstClr val="black">
                  <a:tint val="75000"/>
                </a:prstClr>
              </a:solidFill>
              <a:ea typeface="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  <p:sldLayoutId id="2147483679" r:id="rId13"/>
    <p:sldLayoutId id="2147483680" r:id="rId14"/>
    <p:sldLayoutId id="2147483681" r:id="rId15"/>
    <p:sldLayoutId id="2147483682" r:id="rId16"/>
    <p:sldLayoutId id="2147483683" r:id="rId17"/>
  </p:sldLayoutIdLst>
  <p:hf hdr="0" ftr="0" dt="0"/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580"/>
        </a:spcBef>
        <a:buClr>
          <a:schemeClr val="accent1"/>
        </a:buClr>
        <a:buSzPct val="8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28600" algn="l" rtl="0" eaLnBrk="1" latinLnBrk="0" hangingPunct="1">
        <a:spcBef>
          <a:spcPts val="370"/>
        </a:spcBef>
        <a:buClr>
          <a:schemeClr val="accent2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SzPct val="8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370"/>
        </a:spcBef>
        <a:buClr>
          <a:schemeClr val="accent3"/>
        </a:buClr>
        <a:buSzPct val="80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70"/>
        </a:spcBef>
        <a:buClr>
          <a:schemeClr val="accent3"/>
        </a:buClr>
        <a:buFontTx/>
        <a:buChar char="o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228600" algn="l" rtl="0" eaLnBrk="1" latinLnBrk="0" hangingPunct="1">
        <a:spcBef>
          <a:spcPts val="370"/>
        </a:spcBef>
        <a:buClr>
          <a:schemeClr val="accent3"/>
        </a:buClr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228600" algn="l" rtl="0" eaLnBrk="1" latinLnBrk="0" hangingPunct="1">
        <a:spcBef>
          <a:spcPts val="370"/>
        </a:spcBef>
        <a:buClr>
          <a:schemeClr val="accent2"/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228600" algn="l" rtl="0" eaLnBrk="1" latinLnBrk="0" hangingPunct="1">
        <a:spcBef>
          <a:spcPts val="370"/>
        </a:spcBef>
        <a:buClr>
          <a:schemeClr val="accent2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eg"/><Relationship Id="rId3" Type="http://schemas.openxmlformats.org/officeDocument/2006/relationships/image" Target="../media/image2.png"/><Relationship Id="rId7" Type="http://schemas.openxmlformats.org/officeDocument/2006/relationships/hyperlink" Target="https://nec.edu.in/wp-content/uploads/2020/11/1_V.GOMATHI.pdf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scholar.google.com/citations?user=UmBJsTcAAAAJ&amp;hl=en" TargetMode="External"/><Relationship Id="rId5" Type="http://schemas.openxmlformats.org/officeDocument/2006/relationships/hyperlink" Target="https://www.scopus.com/authid/detail.uri?authorId=56965668300" TargetMode="External"/><Relationship Id="rId4" Type="http://schemas.openxmlformats.org/officeDocument/2006/relationships/hyperlink" Target="https://orcid.org/0000-0003-3639-485X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8.em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://upload.wikimedia.org/wikipedia/commons/1/1e/Extrema_example.svg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4.bin"/><Relationship Id="rId5" Type="http://schemas.openxmlformats.org/officeDocument/2006/relationships/oleObject" Target="../embeddings/oleObject3.bin"/><Relationship Id="rId4" Type="http://schemas.openxmlformats.org/officeDocument/2006/relationships/oleObject" Target="../embeddings/oleObject2.bin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4" Type="http://schemas.openxmlformats.org/officeDocument/2006/relationships/oleObject" Target="../embeddings/oleObject6.bin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.bin"/><Relationship Id="rId3" Type="http://schemas.openxmlformats.org/officeDocument/2006/relationships/oleObject" Target="../embeddings/oleObject7.bin"/><Relationship Id="rId7" Type="http://schemas.openxmlformats.org/officeDocument/2006/relationships/image" Target="../media/image27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9.bin"/><Relationship Id="rId5" Type="http://schemas.openxmlformats.org/officeDocument/2006/relationships/image" Target="../media/image26.png"/><Relationship Id="rId4" Type="http://schemas.openxmlformats.org/officeDocument/2006/relationships/oleObject" Target="../embeddings/oleObject8.bin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12" Type="http://schemas.openxmlformats.org/officeDocument/2006/relationships/image" Target="../media/image4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8.png"/><Relationship Id="rId3" Type="http://schemas.openxmlformats.org/officeDocument/2006/relationships/image" Target="../media/image44.png"/><Relationship Id="rId7" Type="http://schemas.openxmlformats.org/officeDocument/2006/relationships/image" Target="../media/image52.png"/><Relationship Id="rId12" Type="http://schemas.openxmlformats.org/officeDocument/2006/relationships/image" Target="../media/image57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5" Type="http://schemas.openxmlformats.org/officeDocument/2006/relationships/image" Target="../media/image46.png"/><Relationship Id="rId10" Type="http://schemas.openxmlformats.org/officeDocument/2006/relationships/image" Target="../media/image55.png"/><Relationship Id="rId4" Type="http://schemas.openxmlformats.org/officeDocument/2006/relationships/image" Target="../media/image45.png"/><Relationship Id="rId9" Type="http://schemas.openxmlformats.org/officeDocument/2006/relationships/image" Target="../media/image5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70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12" Type="http://schemas.openxmlformats.org/officeDocument/2006/relationships/image" Target="../media/image69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3.png"/><Relationship Id="rId11" Type="http://schemas.openxmlformats.org/officeDocument/2006/relationships/image" Target="../media/image68.png"/><Relationship Id="rId5" Type="http://schemas.openxmlformats.org/officeDocument/2006/relationships/image" Target="../media/image62.png"/><Relationship Id="rId15" Type="http://schemas.openxmlformats.org/officeDocument/2006/relationships/image" Target="../media/image72.png"/><Relationship Id="rId10" Type="http://schemas.openxmlformats.org/officeDocument/2006/relationships/image" Target="../media/image67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Relationship Id="rId14" Type="http://schemas.openxmlformats.org/officeDocument/2006/relationships/image" Target="../media/image71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76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12" Type="http://schemas.openxmlformats.org/officeDocument/2006/relationships/image" Target="../media/image75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3.png"/><Relationship Id="rId11" Type="http://schemas.openxmlformats.org/officeDocument/2006/relationships/image" Target="../media/image74.png"/><Relationship Id="rId5" Type="http://schemas.openxmlformats.org/officeDocument/2006/relationships/image" Target="../media/image62.png"/><Relationship Id="rId10" Type="http://schemas.openxmlformats.org/officeDocument/2006/relationships/image" Target="../media/image73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78.png"/><Relationship Id="rId7" Type="http://schemas.openxmlformats.org/officeDocument/2006/relationships/image" Target="../media/image82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10" Type="http://schemas.openxmlformats.org/officeDocument/2006/relationships/image" Target="../media/image85.png"/><Relationship Id="rId4" Type="http://schemas.openxmlformats.org/officeDocument/2006/relationships/image" Target="../media/image79.png"/><Relationship Id="rId9" Type="http://schemas.openxmlformats.org/officeDocument/2006/relationships/image" Target="../media/image8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7" Type="http://schemas.openxmlformats.org/officeDocument/2006/relationships/image" Target="../media/image89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7" Type="http://schemas.openxmlformats.org/officeDocument/2006/relationships/image" Target="../media/image104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7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7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3" Type="http://schemas.openxmlformats.org/officeDocument/2006/relationships/image" Target="../media/image91.png"/><Relationship Id="rId7" Type="http://schemas.openxmlformats.org/officeDocument/2006/relationships/image" Target="../media/image113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optimizers-for-training-neural-network-59450d71caf6" TargetMode="External"/><Relationship Id="rId2" Type="http://schemas.openxmlformats.org/officeDocument/2006/relationships/image" Target="../media/image115.tiff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3" Type="http://schemas.openxmlformats.org/officeDocument/2006/relationships/image" Target="../media/image119.png"/><Relationship Id="rId7" Type="http://schemas.openxmlformats.org/officeDocument/2006/relationships/image" Target="../media/image1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1.png"/><Relationship Id="rId5" Type="http://schemas.openxmlformats.org/officeDocument/2006/relationships/hyperlink" Target="https://isaacchanghau.github.io/2017/06/07/Loss-Functions-in-Artificial-Neural-Networks/" TargetMode="External"/><Relationship Id="rId4" Type="http://schemas.openxmlformats.org/officeDocument/2006/relationships/image" Target="../media/image12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7" Type="http://schemas.openxmlformats.org/officeDocument/2006/relationships/image" Target="../media/image1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27.png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jpeg"/><Relationship Id="rId2" Type="http://schemas.openxmlformats.org/officeDocument/2006/relationships/image" Target="../media/image12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1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34.png"/><Relationship Id="rId4" Type="http://schemas.openxmlformats.org/officeDocument/2006/relationships/image" Target="../media/image133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gif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wmf"/><Relationship Id="rId2" Type="http://schemas.openxmlformats.org/officeDocument/2006/relationships/image" Target="../media/image159.w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1.w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4.bin"/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167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13.bin"/><Relationship Id="rId5" Type="http://schemas.openxmlformats.org/officeDocument/2006/relationships/oleObject" Target="../embeddings/oleObject12.bin"/><Relationship Id="rId4" Type="http://schemas.openxmlformats.org/officeDocument/2006/relationships/oleObject" Target="../embeddings/oleObject11.bin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170.png"/><Relationship Id="rId5" Type="http://schemas.openxmlformats.org/officeDocument/2006/relationships/image" Target="../media/image169.png"/><Relationship Id="rId4" Type="http://schemas.openxmlformats.org/officeDocument/2006/relationships/oleObject" Target="../embeddings/oleObject15.bin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jpe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jpe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macs.hw.ac.uk/~dwcorne/mypages/apps/pso.html" TargetMode="Externa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8.png"/><Relationship Id="rId5" Type="http://schemas.openxmlformats.org/officeDocument/2006/relationships/image" Target="../media/image177.png"/><Relationship Id="rId4" Type="http://schemas.openxmlformats.org/officeDocument/2006/relationships/image" Target="../media/image17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8.emf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1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hyperlink" Target="https://keras.io/examples/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6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66101"/>
            <a:ext cx="3982598" cy="5209601"/>
          </a:xfrm>
          <a:custGeom>
            <a:avLst/>
            <a:gdLst>
              <a:gd name="connsiteX0" fmla="*/ 0 w 5122843"/>
              <a:gd name="connsiteY0" fmla="*/ 0 h 3723701"/>
              <a:gd name="connsiteX1" fmla="*/ 5122843 w 5122843"/>
              <a:gd name="connsiteY1" fmla="*/ 0 h 3723701"/>
              <a:gd name="connsiteX2" fmla="*/ 5122843 w 5122843"/>
              <a:gd name="connsiteY2" fmla="*/ 3723701 h 3723701"/>
              <a:gd name="connsiteX3" fmla="*/ 0 w 5122843"/>
              <a:gd name="connsiteY3" fmla="*/ 3723701 h 3723701"/>
              <a:gd name="connsiteX4" fmla="*/ 0 w 5122843"/>
              <a:gd name="connsiteY4" fmla="*/ 0 h 3723701"/>
              <a:gd name="connsiteX0" fmla="*/ 0 w 5122843"/>
              <a:gd name="connsiteY0" fmla="*/ 0 h 3723701"/>
              <a:gd name="connsiteX1" fmla="*/ 5122843 w 5122843"/>
              <a:gd name="connsiteY1" fmla="*/ 0 h 3723701"/>
              <a:gd name="connsiteX2" fmla="*/ 4649118 w 5122843"/>
              <a:gd name="connsiteY2" fmla="*/ 3294044 h 3723701"/>
              <a:gd name="connsiteX3" fmla="*/ 0 w 5122843"/>
              <a:gd name="connsiteY3" fmla="*/ 3723701 h 3723701"/>
              <a:gd name="connsiteX4" fmla="*/ 0 w 5122843"/>
              <a:gd name="connsiteY4" fmla="*/ 0 h 3723701"/>
              <a:gd name="connsiteX0" fmla="*/ 0 w 5122843"/>
              <a:gd name="connsiteY0" fmla="*/ 0 h 3723701"/>
              <a:gd name="connsiteX1" fmla="*/ 5122843 w 5122843"/>
              <a:gd name="connsiteY1" fmla="*/ 0 h 3723701"/>
              <a:gd name="connsiteX2" fmla="*/ 4239691 w 5122843"/>
              <a:gd name="connsiteY2" fmla="*/ 2774026 h 3723701"/>
              <a:gd name="connsiteX3" fmla="*/ 0 w 5122843"/>
              <a:gd name="connsiteY3" fmla="*/ 3723701 h 3723701"/>
              <a:gd name="connsiteX4" fmla="*/ 0 w 5122843"/>
              <a:gd name="connsiteY4" fmla="*/ 0 h 3723701"/>
              <a:gd name="connsiteX0" fmla="*/ 0 w 5122843"/>
              <a:gd name="connsiteY0" fmla="*/ 0 h 3723701"/>
              <a:gd name="connsiteX1" fmla="*/ 5122843 w 5122843"/>
              <a:gd name="connsiteY1" fmla="*/ 0 h 3723701"/>
              <a:gd name="connsiteX2" fmla="*/ 4369510 w 5122843"/>
              <a:gd name="connsiteY2" fmla="*/ 3026481 h 3723701"/>
              <a:gd name="connsiteX3" fmla="*/ 0 w 5122843"/>
              <a:gd name="connsiteY3" fmla="*/ 3723701 h 3723701"/>
              <a:gd name="connsiteX4" fmla="*/ 0 w 5122843"/>
              <a:gd name="connsiteY4" fmla="*/ 0 h 3723701"/>
              <a:gd name="connsiteX0" fmla="*/ 0 w 5122843"/>
              <a:gd name="connsiteY0" fmla="*/ 0 h 3723701"/>
              <a:gd name="connsiteX1" fmla="*/ 5122843 w 5122843"/>
              <a:gd name="connsiteY1" fmla="*/ 0 h 3723701"/>
              <a:gd name="connsiteX2" fmla="*/ 4069929 w 5122843"/>
              <a:gd name="connsiteY2" fmla="*/ 2535970 h 3723701"/>
              <a:gd name="connsiteX3" fmla="*/ 0 w 5122843"/>
              <a:gd name="connsiteY3" fmla="*/ 3723701 h 3723701"/>
              <a:gd name="connsiteX4" fmla="*/ 0 w 5122843"/>
              <a:gd name="connsiteY4" fmla="*/ 0 h 3723701"/>
              <a:gd name="connsiteX0" fmla="*/ 0 w 4813275"/>
              <a:gd name="connsiteY0" fmla="*/ 5982 h 3729683"/>
              <a:gd name="connsiteX1" fmla="*/ 4813275 w 4813275"/>
              <a:gd name="connsiteY1" fmla="*/ 0 h 3729683"/>
              <a:gd name="connsiteX2" fmla="*/ 4069929 w 4813275"/>
              <a:gd name="connsiteY2" fmla="*/ 2541952 h 3729683"/>
              <a:gd name="connsiteX3" fmla="*/ 0 w 4813275"/>
              <a:gd name="connsiteY3" fmla="*/ 3729683 h 3729683"/>
              <a:gd name="connsiteX4" fmla="*/ 0 w 4813275"/>
              <a:gd name="connsiteY4" fmla="*/ 5982 h 3729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13275" h="3729683">
                <a:moveTo>
                  <a:pt x="0" y="5982"/>
                </a:moveTo>
                <a:lnTo>
                  <a:pt x="4813275" y="0"/>
                </a:lnTo>
                <a:lnTo>
                  <a:pt x="4069929" y="2541952"/>
                </a:lnTo>
                <a:lnTo>
                  <a:pt x="0" y="3729683"/>
                </a:lnTo>
                <a:lnTo>
                  <a:pt x="0" y="5982"/>
                </a:lnTo>
                <a:close/>
              </a:path>
            </a:pathLst>
          </a:cu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>
            <a:off x="242152" y="2340077"/>
            <a:ext cx="2946412" cy="1191"/>
          </a:xfrm>
          <a:prstGeom prst="line">
            <a:avLst/>
          </a:prstGeom>
          <a:ln w="38100"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ight Triangle 19"/>
          <p:cNvSpPr/>
          <p:nvPr/>
        </p:nvSpPr>
        <p:spPr>
          <a:xfrm flipH="1">
            <a:off x="0" y="4610561"/>
            <a:ext cx="9144000" cy="532940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/>
          <p:cNvCxnSpPr/>
          <p:nvPr/>
        </p:nvCxnSpPr>
        <p:spPr>
          <a:xfrm>
            <a:off x="5544466" y="4006122"/>
            <a:ext cx="2946412" cy="1191"/>
          </a:xfrm>
          <a:prstGeom prst="line">
            <a:avLst/>
          </a:prstGeom>
          <a:ln w="50800"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5449873" y="4069184"/>
            <a:ext cx="2946412" cy="1191"/>
          </a:xfrm>
          <a:prstGeom prst="line">
            <a:avLst/>
          </a:prstGeom>
          <a:ln w="50800">
            <a:solidFill>
              <a:srgbClr val="FFC000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log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343150"/>
            <a:ext cx="1600200" cy="159249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447BB1B3-2F09-4389-839E-99FFDC488DBA}"/>
              </a:ext>
            </a:extLst>
          </p:cNvPr>
          <p:cNvSpPr/>
          <p:nvPr/>
        </p:nvSpPr>
        <p:spPr>
          <a:xfrm>
            <a:off x="1569600" y="157050"/>
            <a:ext cx="7412162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IN" sz="2400" b="1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Montserrat"/>
              </a:rPr>
              <a:t>Dr.V.Gomathi</a:t>
            </a:r>
            <a:r>
              <a:rPr lang="en-IN" sz="24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ontserrat"/>
              </a:rPr>
              <a:t>, </a:t>
            </a:r>
            <a:r>
              <a:rPr lang="en-IN" sz="2400" b="1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Montserrat"/>
              </a:rPr>
              <a:t>M.Tech</a:t>
            </a:r>
            <a:r>
              <a:rPr lang="en-IN" sz="24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ontserrat"/>
              </a:rPr>
              <a:t>., Ph.D.,</a:t>
            </a:r>
          </a:p>
          <a:p>
            <a:pPr algn="r"/>
            <a:r>
              <a:rPr lang="en-IN" sz="24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ontserrat"/>
              </a:rPr>
              <a:t>Prof. &amp; Head / CSE, NEC</a:t>
            </a:r>
          </a:p>
          <a:p>
            <a:pPr algn="r"/>
            <a:r>
              <a:rPr lang="en-IN" sz="2000" b="1" dirty="0" smtClean="0">
                <a:solidFill>
                  <a:schemeClr val="accent6">
                    <a:lumMod val="50000"/>
                  </a:schemeClr>
                </a:solidFill>
                <a:latin typeface="Montserrat"/>
              </a:rPr>
              <a:t>IEEE Member, LMISTE</a:t>
            </a:r>
          </a:p>
          <a:p>
            <a:pPr algn="r"/>
            <a:r>
              <a:rPr lang="en-IN" sz="2000" b="1" dirty="0" smtClean="0">
                <a:solidFill>
                  <a:schemeClr val="accent6">
                    <a:lumMod val="50000"/>
                  </a:schemeClr>
                </a:solidFill>
                <a:latin typeface="Montserrat"/>
              </a:rPr>
              <a:t>(IITM Alumnus 2003-2005 Batch)</a:t>
            </a:r>
          </a:p>
          <a:p>
            <a:pPr algn="r"/>
            <a:r>
              <a:rPr lang="en-IN" sz="2000" b="1" dirty="0" smtClean="0">
                <a:solidFill>
                  <a:schemeClr val="accent6">
                    <a:lumMod val="50000"/>
                  </a:schemeClr>
                </a:solidFill>
                <a:latin typeface="Montserrat"/>
                <a:hlinkClick r:id="rId4"/>
              </a:rPr>
              <a:t>https</a:t>
            </a:r>
            <a:r>
              <a:rPr lang="en-IN" sz="2000" b="1" dirty="0" smtClean="0">
                <a:solidFill>
                  <a:schemeClr val="accent6">
                    <a:lumMod val="50000"/>
                  </a:schemeClr>
                </a:solidFill>
                <a:latin typeface="Montserrat"/>
                <a:hlinkClick r:id="rId4"/>
              </a:rPr>
              <a:t>://orcid.org/0000-0003-3639-485X</a:t>
            </a:r>
            <a:endParaRPr lang="en-IN" sz="2000" b="1" dirty="0" smtClean="0">
              <a:solidFill>
                <a:schemeClr val="accent6">
                  <a:lumMod val="50000"/>
                </a:schemeClr>
              </a:solidFill>
              <a:latin typeface="Montserrat"/>
            </a:endParaRPr>
          </a:p>
          <a:p>
            <a:pPr algn="r"/>
            <a:r>
              <a:rPr lang="en-IN" sz="2000" b="1" dirty="0" smtClean="0">
                <a:solidFill>
                  <a:schemeClr val="accent6">
                    <a:lumMod val="50000"/>
                  </a:schemeClr>
                </a:solidFill>
                <a:latin typeface="Montserrat"/>
                <a:hlinkClick r:id="rId5"/>
              </a:rPr>
              <a:t>Scopus Author Id: 56965668300</a:t>
            </a:r>
            <a:endParaRPr lang="en-IN" sz="2000" b="1" dirty="0" smtClean="0">
              <a:solidFill>
                <a:schemeClr val="accent6">
                  <a:lumMod val="50000"/>
                </a:schemeClr>
              </a:solidFill>
              <a:latin typeface="Montserrat"/>
            </a:endParaRPr>
          </a:p>
          <a:p>
            <a:pPr algn="r"/>
            <a:r>
              <a:rPr lang="en-IN" sz="2000" b="1" dirty="0" smtClean="0">
                <a:solidFill>
                  <a:schemeClr val="accent6">
                    <a:lumMod val="50000"/>
                  </a:schemeClr>
                </a:solidFill>
                <a:latin typeface="Montserrat"/>
                <a:hlinkClick r:id="rId6"/>
              </a:rPr>
              <a:t>Google Scholar</a:t>
            </a:r>
          </a:p>
          <a:p>
            <a:pPr algn="r"/>
            <a:r>
              <a:rPr lang="en-IN" sz="2000" b="1" dirty="0" smtClean="0">
                <a:solidFill>
                  <a:schemeClr val="accent6">
                    <a:lumMod val="50000"/>
                  </a:schemeClr>
                </a:solidFill>
                <a:latin typeface="Montserrat"/>
              </a:rPr>
              <a:t>H-index : </a:t>
            </a:r>
            <a:r>
              <a:rPr lang="en-IN" sz="2000" b="1" dirty="0" smtClean="0">
                <a:solidFill>
                  <a:schemeClr val="accent6">
                    <a:lumMod val="50000"/>
                  </a:schemeClr>
                </a:solidFill>
                <a:latin typeface="Montserrat"/>
              </a:rPr>
              <a:t>6, </a:t>
            </a:r>
            <a:r>
              <a:rPr lang="en-IN" sz="2000" b="1" dirty="0" smtClean="0">
                <a:solidFill>
                  <a:schemeClr val="accent6">
                    <a:lumMod val="50000"/>
                  </a:schemeClr>
                </a:solidFill>
                <a:latin typeface="Montserrat"/>
              </a:rPr>
              <a:t>Citations: </a:t>
            </a:r>
            <a:r>
              <a:rPr lang="en-IN" sz="2000" b="1" dirty="0" smtClean="0">
                <a:solidFill>
                  <a:schemeClr val="accent6">
                    <a:lumMod val="50000"/>
                  </a:schemeClr>
                </a:solidFill>
                <a:latin typeface="Montserrat"/>
              </a:rPr>
              <a:t>211</a:t>
            </a:r>
            <a:endParaRPr lang="en-IN" sz="2000" b="1" dirty="0" smtClean="0">
              <a:solidFill>
                <a:schemeClr val="accent6">
                  <a:lumMod val="50000"/>
                </a:schemeClr>
              </a:solidFill>
              <a:latin typeface="Montserrat"/>
              <a:hlinkClick r:id="rId6"/>
            </a:endParaRPr>
          </a:p>
          <a:p>
            <a:pPr algn="r"/>
            <a:r>
              <a:rPr lang="en-IN" sz="2000" b="1" dirty="0" smtClean="0">
                <a:solidFill>
                  <a:schemeClr val="accent6">
                    <a:lumMod val="50000"/>
                  </a:schemeClr>
                </a:solidFill>
                <a:latin typeface="Montserrat"/>
                <a:hlinkClick r:id="rId7"/>
              </a:rPr>
              <a:t>https://nec.edu.in/wp-content/uploads/2020/11/1_V.GOMATHI.pdf</a:t>
            </a:r>
            <a:r>
              <a:rPr lang="en-IN" sz="2000" b="1" dirty="0" smtClean="0">
                <a:solidFill>
                  <a:schemeClr val="accent6">
                    <a:lumMod val="50000"/>
                  </a:schemeClr>
                </a:solidFill>
                <a:latin typeface="Montserrat"/>
                <a:hlinkClick r:id="rId6"/>
              </a:rPr>
              <a:t> </a:t>
            </a:r>
            <a:endParaRPr lang="en-IN" sz="2000" b="1" dirty="0" smtClean="0">
              <a:solidFill>
                <a:schemeClr val="accent6">
                  <a:lumMod val="50000"/>
                </a:schemeClr>
              </a:solidFill>
              <a:latin typeface="Montserrat"/>
            </a:endParaRPr>
          </a:p>
          <a:p>
            <a:pPr algn="r"/>
            <a:r>
              <a:rPr lang="en-IN" sz="2000" b="1" dirty="0" smtClean="0">
                <a:solidFill>
                  <a:schemeClr val="accent6">
                    <a:lumMod val="50000"/>
                  </a:schemeClr>
                </a:solidFill>
                <a:latin typeface="Montserrat"/>
              </a:rPr>
              <a:t>Teaching </a:t>
            </a:r>
            <a:r>
              <a:rPr lang="en-IN" sz="2000" b="1" dirty="0" smtClean="0">
                <a:solidFill>
                  <a:schemeClr val="accent6">
                    <a:lumMod val="50000"/>
                  </a:schemeClr>
                </a:solidFill>
                <a:latin typeface="Montserrat"/>
              </a:rPr>
              <a:t>Experience: </a:t>
            </a:r>
            <a:r>
              <a:rPr lang="en-IN" sz="2000" b="1" dirty="0" smtClean="0">
                <a:solidFill>
                  <a:srgbClr val="C00000"/>
                </a:solidFill>
                <a:latin typeface="Montserrat"/>
              </a:rPr>
              <a:t>22½ Yrs @ NEC</a:t>
            </a:r>
            <a:r>
              <a:rPr lang="en-IN" sz="2000" b="1" dirty="0" smtClean="0">
                <a:solidFill>
                  <a:schemeClr val="accent6">
                    <a:lumMod val="50000"/>
                  </a:schemeClr>
                </a:solidFill>
                <a:latin typeface="Montserrat"/>
              </a:rPr>
              <a:t> </a:t>
            </a:r>
          </a:p>
          <a:p>
            <a:pPr algn="r"/>
            <a:r>
              <a:rPr lang="en-IN" sz="2000" b="1" dirty="0" smtClean="0">
                <a:solidFill>
                  <a:schemeClr val="accent6">
                    <a:lumMod val="50000"/>
                  </a:schemeClr>
                </a:solidFill>
                <a:latin typeface="Montserrat"/>
              </a:rPr>
              <a:t>Countries Visited: </a:t>
            </a:r>
            <a:r>
              <a:rPr lang="en-IN" sz="2000" b="1" dirty="0" smtClean="0">
                <a:solidFill>
                  <a:srgbClr val="C00000"/>
                </a:solidFill>
                <a:latin typeface="Montserrat"/>
              </a:rPr>
              <a:t>China, Indonesia</a:t>
            </a:r>
          </a:p>
          <a:p>
            <a:pPr algn="r"/>
            <a:r>
              <a:rPr lang="en-IN" sz="1800" b="1" dirty="0" smtClean="0">
                <a:latin typeface="Montserrat"/>
              </a:rPr>
              <a:t>Funds received</a:t>
            </a:r>
            <a:r>
              <a:rPr lang="en-IN" sz="1600" b="1" dirty="0" smtClean="0">
                <a:latin typeface="Montserrat"/>
              </a:rPr>
              <a:t>:</a:t>
            </a:r>
            <a:r>
              <a:rPr lang="en-IN" sz="1600" b="1" dirty="0" smtClean="0">
                <a:solidFill>
                  <a:srgbClr val="C00000"/>
                </a:solidFill>
                <a:latin typeface="Montserrat"/>
              </a:rPr>
              <a:t> DST, AICTE, IEEE (EPICS), TNSCST, IE(I)</a:t>
            </a:r>
            <a:endParaRPr lang="en-IN" sz="1800" b="1" dirty="0" smtClean="0">
              <a:solidFill>
                <a:srgbClr val="C00000"/>
              </a:solidFill>
              <a:latin typeface="Montserrat"/>
            </a:endParaRPr>
          </a:p>
          <a:p>
            <a:pPr algn="r"/>
            <a:r>
              <a:rPr lang="en-IN" sz="1800" b="1" dirty="0" smtClean="0">
                <a:latin typeface="Montserrat"/>
              </a:rPr>
              <a:t> Specializations:</a:t>
            </a:r>
            <a:r>
              <a:rPr lang="en-IN" sz="1800" b="1" dirty="0" smtClean="0">
                <a:solidFill>
                  <a:srgbClr val="C00000"/>
                </a:solidFill>
                <a:latin typeface="Montserrat"/>
              </a:rPr>
              <a:t> </a:t>
            </a:r>
            <a:r>
              <a:rPr lang="en-IN" sz="1600" b="1" dirty="0" smtClean="0">
                <a:solidFill>
                  <a:srgbClr val="C00000"/>
                </a:solidFill>
                <a:latin typeface="Montserrat"/>
              </a:rPr>
              <a:t>Computer Vision, Video Surveillance, Deep Learning </a:t>
            </a:r>
            <a:endParaRPr lang="en-IN" sz="1800" b="1" dirty="0" smtClean="0">
              <a:solidFill>
                <a:srgbClr val="C00000"/>
              </a:solidFill>
              <a:latin typeface="Montserrat"/>
            </a:endParaRPr>
          </a:p>
          <a:p>
            <a:pPr algn="r"/>
            <a:r>
              <a:rPr lang="en-IN" sz="1800" b="1" dirty="0" smtClean="0">
                <a:latin typeface="Montserrat"/>
              </a:rPr>
              <a:t>Passions: </a:t>
            </a:r>
            <a:r>
              <a:rPr lang="en-IN" sz="1800" b="1" dirty="0" smtClean="0">
                <a:solidFill>
                  <a:srgbClr val="C00000"/>
                </a:solidFill>
                <a:latin typeface="Montserrat"/>
              </a:rPr>
              <a:t>Coding, Research, Reading, Psychology </a:t>
            </a:r>
          </a:p>
          <a:p>
            <a:pPr algn="r"/>
            <a:endParaRPr lang="en-IN" sz="1400" b="1" dirty="0" smtClean="0">
              <a:solidFill>
                <a:schemeClr val="accent6">
                  <a:lumMod val="50000"/>
                </a:schemeClr>
              </a:solidFill>
              <a:latin typeface="Montserrat"/>
            </a:endParaRPr>
          </a:p>
          <a:p>
            <a:pPr algn="r"/>
            <a:endParaRPr lang="en-IN" sz="20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BB1C66-FA8D-4808-9D8E-AE1AD44AB243}" type="slidenum">
              <a:rPr lang="en-US" smtClean="0"/>
              <a:pPr/>
              <a:t>1</a:t>
            </a:fld>
            <a:endParaRPr lang="en-US" dirty="0"/>
          </a:p>
        </p:txBody>
      </p:sp>
      <p:pic>
        <p:nvPicPr>
          <p:cNvPr id="16" name="Picture 15" descr="vg.jp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52400" y="171451"/>
            <a:ext cx="1676400" cy="1456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6478990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44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090160" y="1150228"/>
            <a:ext cx="3961338" cy="9950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6145" y="205979"/>
            <a:ext cx="7772400" cy="857250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Logistic Regression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Decision </a:t>
            </a:r>
            <a:r>
              <a:rPr lang="en-US" dirty="0" smtClean="0"/>
              <a:t>Functions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674182" y="2247901"/>
            <a:ext cx="2377316" cy="1034132"/>
          </a:xfrm>
          <a:prstGeom prst="rect">
            <a:avLst/>
          </a:prstGeom>
        </p:spPr>
      </p:pic>
      <p:sp>
        <p:nvSpPr>
          <p:cNvPr id="23" name="Connector 22"/>
          <p:cNvSpPr/>
          <p:nvPr/>
        </p:nvSpPr>
        <p:spPr>
          <a:xfrm>
            <a:off x="1371600" y="4286250"/>
            <a:ext cx="822960" cy="61722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sz="2600" baseline="-250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1</a:t>
            </a:r>
            <a:endParaRPr lang="en-US" sz="2600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24" name="Connector 23"/>
          <p:cNvSpPr/>
          <p:nvPr/>
        </p:nvSpPr>
        <p:spPr>
          <a:xfrm>
            <a:off x="2895600" y="4286250"/>
            <a:ext cx="822960" cy="61722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sz="2600" baseline="-250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2</a:t>
            </a:r>
            <a:endParaRPr lang="en-US" sz="2600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25" name="Connector 24"/>
          <p:cNvSpPr/>
          <p:nvPr/>
        </p:nvSpPr>
        <p:spPr>
          <a:xfrm>
            <a:off x="4572000" y="4286250"/>
            <a:ext cx="822960" cy="61722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sz="2600" baseline="-250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3</a:t>
            </a:r>
            <a:endParaRPr lang="en-US" sz="2600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26" name="Connector 25"/>
          <p:cNvSpPr/>
          <p:nvPr/>
        </p:nvSpPr>
        <p:spPr>
          <a:xfrm>
            <a:off x="7086600" y="4286250"/>
            <a:ext cx="822960" cy="61722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6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sz="2600" baseline="-25000" dirty="0" err="1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M</a:t>
            </a:r>
            <a:endParaRPr lang="en-US" sz="2600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31" name="Connector 30"/>
          <p:cNvSpPr/>
          <p:nvPr/>
        </p:nvSpPr>
        <p:spPr>
          <a:xfrm>
            <a:off x="4267200" y="1630680"/>
            <a:ext cx="822960" cy="617220"/>
          </a:xfrm>
          <a:prstGeom prst="flowChartConnector">
            <a:avLst/>
          </a:prstGeom>
          <a:solidFill>
            <a:srgbClr val="E0D925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y</a:t>
            </a:r>
            <a:endParaRPr lang="en-US" sz="2600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32" name="TextBox 31"/>
          <p:cNvSpPr txBox="1">
            <a:spLocks noChangeArrowheads="1"/>
          </p:cNvSpPr>
          <p:nvPr/>
        </p:nvSpPr>
        <p:spPr bwMode="auto">
          <a:xfrm>
            <a:off x="6019800" y="4343400"/>
            <a:ext cx="533400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600" b="1"/>
              <a:t>…</a:t>
            </a:r>
          </a:p>
        </p:txBody>
      </p:sp>
      <p:cxnSp>
        <p:nvCxnSpPr>
          <p:cNvPr id="33" name="Straight Connector 32"/>
          <p:cNvCxnSpPr>
            <a:stCxn id="31" idx="4"/>
            <a:endCxn id="26" idx="0"/>
          </p:cNvCxnSpPr>
          <p:nvPr/>
        </p:nvCxnSpPr>
        <p:spPr>
          <a:xfrm>
            <a:off x="4678680" y="2247900"/>
            <a:ext cx="2819400" cy="203835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31" idx="4"/>
            <a:endCxn id="23" idx="0"/>
          </p:cNvCxnSpPr>
          <p:nvPr/>
        </p:nvCxnSpPr>
        <p:spPr>
          <a:xfrm flipH="1">
            <a:off x="1783080" y="2247900"/>
            <a:ext cx="2895600" cy="203835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31" idx="4"/>
            <a:endCxn id="24" idx="0"/>
          </p:cNvCxnSpPr>
          <p:nvPr/>
        </p:nvCxnSpPr>
        <p:spPr>
          <a:xfrm flipH="1">
            <a:off x="3307080" y="2247900"/>
            <a:ext cx="1371600" cy="203835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31" idx="4"/>
            <a:endCxn id="25" idx="0"/>
          </p:cNvCxnSpPr>
          <p:nvPr/>
        </p:nvCxnSpPr>
        <p:spPr>
          <a:xfrm>
            <a:off x="4678680" y="2247900"/>
            <a:ext cx="304800" cy="203835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74"/>
          <p:cNvSpPr txBox="1">
            <a:spLocks noChangeArrowheads="1"/>
          </p:cNvSpPr>
          <p:nvPr/>
        </p:nvSpPr>
        <p:spPr bwMode="auto">
          <a:xfrm>
            <a:off x="424180" y="1771650"/>
            <a:ext cx="1295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dirty="0"/>
              <a:t>Output</a:t>
            </a:r>
          </a:p>
        </p:txBody>
      </p:sp>
      <p:sp>
        <p:nvSpPr>
          <p:cNvPr id="40" name="TextBox 75"/>
          <p:cNvSpPr txBox="1">
            <a:spLocks noChangeArrowheads="1"/>
          </p:cNvSpPr>
          <p:nvPr/>
        </p:nvSpPr>
        <p:spPr bwMode="auto">
          <a:xfrm>
            <a:off x="0" y="4457700"/>
            <a:ext cx="1295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Input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866826" y="3525182"/>
            <a:ext cx="54687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>
                <a:latin typeface="Arial"/>
                <a:cs typeface="Arial"/>
              </a:rPr>
              <a:t>θ</a:t>
            </a:r>
            <a:r>
              <a:rPr lang="en-US" sz="2600" baseline="-25000" dirty="0" smtClean="0">
                <a:latin typeface="Arial"/>
                <a:cs typeface="Arial"/>
              </a:rPr>
              <a:t>1</a:t>
            </a:r>
            <a:endParaRPr lang="en-US" sz="2600" dirty="0">
              <a:latin typeface="Arial"/>
              <a:cs typeface="Arial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3033645" y="3492812"/>
            <a:ext cx="54687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>
                <a:latin typeface="Arial"/>
                <a:cs typeface="Arial"/>
              </a:rPr>
              <a:t>θ</a:t>
            </a:r>
            <a:r>
              <a:rPr lang="en-US" sz="2600" baseline="-25000" dirty="0">
                <a:latin typeface="Arial"/>
                <a:cs typeface="Arial"/>
              </a:rPr>
              <a:t>2</a:t>
            </a:r>
            <a:endParaRPr lang="en-US" sz="2600" dirty="0">
              <a:latin typeface="Arial"/>
              <a:cs typeface="Arial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4335475" y="3484217"/>
            <a:ext cx="54687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>
                <a:latin typeface="Arial"/>
                <a:cs typeface="Arial"/>
              </a:rPr>
              <a:t>θ</a:t>
            </a:r>
            <a:r>
              <a:rPr lang="en-US" sz="2600" baseline="-25000" dirty="0" smtClean="0">
                <a:latin typeface="Arial"/>
                <a:cs typeface="Arial"/>
              </a:rPr>
              <a:t>3</a:t>
            </a:r>
            <a:endParaRPr lang="en-US" sz="2600" dirty="0">
              <a:latin typeface="Arial"/>
              <a:cs typeface="Arial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5880727" y="3485863"/>
            <a:ext cx="74074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err="1" smtClean="0">
                <a:latin typeface="Arial"/>
                <a:cs typeface="Arial"/>
              </a:rPr>
              <a:t>θ</a:t>
            </a:r>
            <a:r>
              <a:rPr lang="en-US" sz="2600" baseline="-25000" dirty="0" err="1" smtClean="0">
                <a:latin typeface="Arial"/>
                <a:cs typeface="Arial"/>
              </a:rPr>
              <a:t>M</a:t>
            </a:r>
            <a:endParaRPr lang="en-US" sz="2600" dirty="0">
              <a:latin typeface="Arial"/>
              <a:cs typeface="Arial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5415265" y="2273983"/>
            <a:ext cx="3636233" cy="2069417"/>
          </a:xfrm>
          <a:prstGeom prst="rect">
            <a:avLst/>
          </a:prstGeom>
          <a:solidFill>
            <a:schemeClr val="accent4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grpSp>
        <p:nvGrpSpPr>
          <p:cNvPr id="4" name="Group 55"/>
          <p:cNvGrpSpPr/>
          <p:nvPr/>
        </p:nvGrpSpPr>
        <p:grpSpPr>
          <a:xfrm>
            <a:off x="5825055" y="2205819"/>
            <a:ext cx="3407157" cy="461665"/>
            <a:chOff x="4847941" y="1797444"/>
            <a:chExt cx="3407157" cy="615553"/>
          </a:xfrm>
        </p:grpSpPr>
        <p:sp>
          <p:nvSpPr>
            <p:cNvPr id="57" name="TextBox 56"/>
            <p:cNvSpPr txBox="1"/>
            <p:nvPr/>
          </p:nvSpPr>
          <p:spPr>
            <a:xfrm>
              <a:off x="4847941" y="1797444"/>
              <a:ext cx="888224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1</a:t>
              </a:r>
              <a:endParaRPr lang="en-US" sz="2400" dirty="0"/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5888565" y="1797444"/>
              <a:ext cx="888224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1</a:t>
              </a:r>
              <a:endParaRPr lang="en-US" sz="2400" dirty="0"/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7020714" y="1797444"/>
              <a:ext cx="1234384" cy="615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0</a:t>
              </a:r>
              <a:endParaRPr lang="en-US" sz="2400" dirty="0"/>
            </a:p>
          </p:txBody>
        </p:sp>
      </p:grpSp>
      <p:sp>
        <p:nvSpPr>
          <p:cNvPr id="60" name="Rectangle 59"/>
          <p:cNvSpPr/>
          <p:nvPr/>
        </p:nvSpPr>
        <p:spPr>
          <a:xfrm>
            <a:off x="5714043" y="2605711"/>
            <a:ext cx="274320" cy="20574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/>
          <p:cNvSpPr/>
          <p:nvPr/>
        </p:nvSpPr>
        <p:spPr>
          <a:xfrm>
            <a:off x="6003603" y="2606900"/>
            <a:ext cx="274320" cy="2057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/>
          <p:cNvSpPr/>
          <p:nvPr/>
        </p:nvSpPr>
        <p:spPr>
          <a:xfrm>
            <a:off x="6756158" y="2592317"/>
            <a:ext cx="274320" cy="20574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/>
          <p:cNvSpPr/>
          <p:nvPr/>
        </p:nvSpPr>
        <p:spPr>
          <a:xfrm>
            <a:off x="7045718" y="2593506"/>
            <a:ext cx="274320" cy="20574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/>
          <p:cNvSpPr/>
          <p:nvPr/>
        </p:nvSpPr>
        <p:spPr>
          <a:xfrm>
            <a:off x="7871369" y="2592317"/>
            <a:ext cx="274320" cy="20574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/>
          <p:cNvSpPr/>
          <p:nvPr/>
        </p:nvSpPr>
        <p:spPr>
          <a:xfrm>
            <a:off x="8160929" y="2593506"/>
            <a:ext cx="274320" cy="2057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6" name="Straight Arrow Connector 65"/>
          <p:cNvCxnSpPr/>
          <p:nvPr/>
        </p:nvCxnSpPr>
        <p:spPr>
          <a:xfrm flipH="1">
            <a:off x="6713278" y="3743213"/>
            <a:ext cx="606760" cy="543037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>
            <a:off x="7320039" y="3743213"/>
            <a:ext cx="1115211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>
          <a:xfrm flipV="1">
            <a:off x="7320038" y="3143967"/>
            <a:ext cx="0" cy="59924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6401561" y="3844954"/>
            <a:ext cx="8882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x</a:t>
            </a:r>
            <a:r>
              <a:rPr lang="en-US" sz="2400" baseline="-25000" dirty="0" smtClean="0"/>
              <a:t>1</a:t>
            </a:r>
            <a:endParaRPr lang="en-US" sz="2400" dirty="0"/>
          </a:p>
        </p:txBody>
      </p:sp>
      <p:sp>
        <p:nvSpPr>
          <p:cNvPr id="70" name="TextBox 69"/>
          <p:cNvSpPr txBox="1"/>
          <p:nvPr/>
        </p:nvSpPr>
        <p:spPr>
          <a:xfrm>
            <a:off x="8011787" y="3396965"/>
            <a:ext cx="8882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x</a:t>
            </a:r>
            <a:r>
              <a:rPr lang="en-US" sz="2400" baseline="-25000" dirty="0"/>
              <a:t>2</a:t>
            </a:r>
            <a:endParaRPr lang="en-US" sz="2400" dirty="0"/>
          </a:p>
        </p:txBody>
      </p:sp>
      <p:sp>
        <p:nvSpPr>
          <p:cNvPr id="71" name="TextBox 70"/>
          <p:cNvSpPr txBox="1"/>
          <p:nvPr/>
        </p:nvSpPr>
        <p:spPr>
          <a:xfrm>
            <a:off x="6959701" y="3000169"/>
            <a:ext cx="8882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y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xmlns="" val="1732481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05979"/>
            <a:ext cx="7772400" cy="857250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Logistic Regression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Decision </a:t>
            </a:r>
            <a:r>
              <a:rPr lang="en-US" dirty="0" smtClean="0"/>
              <a:t>Functions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674182" y="2247901"/>
            <a:ext cx="2377316" cy="1034132"/>
          </a:xfrm>
          <a:prstGeom prst="rect">
            <a:avLst/>
          </a:prstGeom>
        </p:spPr>
      </p:pic>
      <p:sp>
        <p:nvSpPr>
          <p:cNvPr id="23" name="Connector 22"/>
          <p:cNvSpPr/>
          <p:nvPr/>
        </p:nvSpPr>
        <p:spPr>
          <a:xfrm>
            <a:off x="1371600" y="4286250"/>
            <a:ext cx="822960" cy="61722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sz="2600" baseline="-250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1</a:t>
            </a:r>
            <a:endParaRPr lang="en-US" sz="2600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24" name="Connector 23"/>
          <p:cNvSpPr/>
          <p:nvPr/>
        </p:nvSpPr>
        <p:spPr>
          <a:xfrm>
            <a:off x="2895600" y="4286250"/>
            <a:ext cx="822960" cy="61722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sz="2600" baseline="-250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2</a:t>
            </a:r>
            <a:endParaRPr lang="en-US" sz="2600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25" name="Connector 24"/>
          <p:cNvSpPr/>
          <p:nvPr/>
        </p:nvSpPr>
        <p:spPr>
          <a:xfrm>
            <a:off x="4572000" y="4286250"/>
            <a:ext cx="822960" cy="61722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sz="2600" baseline="-250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3</a:t>
            </a:r>
            <a:endParaRPr lang="en-US" sz="2600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26" name="Connector 25"/>
          <p:cNvSpPr/>
          <p:nvPr/>
        </p:nvSpPr>
        <p:spPr>
          <a:xfrm>
            <a:off x="7086600" y="4286250"/>
            <a:ext cx="822960" cy="61722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6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sz="2600" baseline="-25000" dirty="0" err="1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M</a:t>
            </a:r>
            <a:endParaRPr lang="en-US" sz="2600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31" name="Connector 30"/>
          <p:cNvSpPr/>
          <p:nvPr/>
        </p:nvSpPr>
        <p:spPr>
          <a:xfrm>
            <a:off x="4267200" y="1630680"/>
            <a:ext cx="822960" cy="617220"/>
          </a:xfrm>
          <a:prstGeom prst="flowChartConnector">
            <a:avLst/>
          </a:prstGeom>
          <a:solidFill>
            <a:srgbClr val="E0D925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y</a:t>
            </a:r>
            <a:endParaRPr lang="en-US" sz="2600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32" name="TextBox 31"/>
          <p:cNvSpPr txBox="1">
            <a:spLocks noChangeArrowheads="1"/>
          </p:cNvSpPr>
          <p:nvPr/>
        </p:nvSpPr>
        <p:spPr bwMode="auto">
          <a:xfrm>
            <a:off x="6019800" y="4343400"/>
            <a:ext cx="533400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600" b="1"/>
              <a:t>…</a:t>
            </a:r>
          </a:p>
        </p:txBody>
      </p:sp>
      <p:cxnSp>
        <p:nvCxnSpPr>
          <p:cNvPr id="33" name="Straight Connector 32"/>
          <p:cNvCxnSpPr>
            <a:stCxn id="31" idx="4"/>
            <a:endCxn id="26" idx="0"/>
          </p:cNvCxnSpPr>
          <p:nvPr/>
        </p:nvCxnSpPr>
        <p:spPr>
          <a:xfrm>
            <a:off x="4678680" y="2247900"/>
            <a:ext cx="2819400" cy="203835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31" idx="4"/>
            <a:endCxn id="23" idx="0"/>
          </p:cNvCxnSpPr>
          <p:nvPr/>
        </p:nvCxnSpPr>
        <p:spPr>
          <a:xfrm flipH="1">
            <a:off x="1783080" y="2247900"/>
            <a:ext cx="2895600" cy="203835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31" idx="4"/>
            <a:endCxn id="24" idx="0"/>
          </p:cNvCxnSpPr>
          <p:nvPr/>
        </p:nvCxnSpPr>
        <p:spPr>
          <a:xfrm flipH="1">
            <a:off x="3307080" y="2247900"/>
            <a:ext cx="1371600" cy="203835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31" idx="4"/>
            <a:endCxn id="25" idx="0"/>
          </p:cNvCxnSpPr>
          <p:nvPr/>
        </p:nvCxnSpPr>
        <p:spPr>
          <a:xfrm>
            <a:off x="4678680" y="2247900"/>
            <a:ext cx="304800" cy="203835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74"/>
          <p:cNvSpPr txBox="1">
            <a:spLocks noChangeArrowheads="1"/>
          </p:cNvSpPr>
          <p:nvPr/>
        </p:nvSpPr>
        <p:spPr bwMode="auto">
          <a:xfrm>
            <a:off x="424180" y="1771650"/>
            <a:ext cx="1295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dirty="0"/>
              <a:t>Output</a:t>
            </a:r>
          </a:p>
        </p:txBody>
      </p:sp>
      <p:sp>
        <p:nvSpPr>
          <p:cNvPr id="40" name="TextBox 75"/>
          <p:cNvSpPr txBox="1">
            <a:spLocks noChangeArrowheads="1"/>
          </p:cNvSpPr>
          <p:nvPr/>
        </p:nvSpPr>
        <p:spPr bwMode="auto">
          <a:xfrm>
            <a:off x="0" y="4457700"/>
            <a:ext cx="1295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Input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866826" y="3525182"/>
            <a:ext cx="54687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>
                <a:latin typeface="Arial"/>
                <a:cs typeface="Arial"/>
              </a:rPr>
              <a:t>θ</a:t>
            </a:r>
            <a:r>
              <a:rPr lang="en-US" sz="2600" baseline="-25000" dirty="0" smtClean="0">
                <a:latin typeface="Arial"/>
                <a:cs typeface="Arial"/>
              </a:rPr>
              <a:t>1</a:t>
            </a:r>
            <a:endParaRPr lang="en-US" sz="2600" dirty="0">
              <a:latin typeface="Arial"/>
              <a:cs typeface="Arial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3033645" y="3492812"/>
            <a:ext cx="54687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>
                <a:latin typeface="Arial"/>
                <a:cs typeface="Arial"/>
              </a:rPr>
              <a:t>θ</a:t>
            </a:r>
            <a:r>
              <a:rPr lang="en-US" sz="2600" baseline="-25000" dirty="0">
                <a:latin typeface="Arial"/>
                <a:cs typeface="Arial"/>
              </a:rPr>
              <a:t>2</a:t>
            </a:r>
            <a:endParaRPr lang="en-US" sz="2600" dirty="0">
              <a:latin typeface="Arial"/>
              <a:cs typeface="Arial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4335475" y="3484217"/>
            <a:ext cx="54687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>
                <a:latin typeface="Arial"/>
                <a:cs typeface="Arial"/>
              </a:rPr>
              <a:t>θ</a:t>
            </a:r>
            <a:r>
              <a:rPr lang="en-US" sz="2600" baseline="-25000" dirty="0" smtClean="0">
                <a:latin typeface="Arial"/>
                <a:cs typeface="Arial"/>
              </a:rPr>
              <a:t>3</a:t>
            </a:r>
            <a:endParaRPr lang="en-US" sz="2600" dirty="0">
              <a:latin typeface="Arial"/>
              <a:cs typeface="Arial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5880727" y="3485863"/>
            <a:ext cx="74074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err="1" smtClean="0">
                <a:latin typeface="Arial"/>
                <a:cs typeface="Arial"/>
              </a:rPr>
              <a:t>θ</a:t>
            </a:r>
            <a:r>
              <a:rPr lang="en-US" sz="2600" baseline="-25000" dirty="0" err="1" smtClean="0">
                <a:latin typeface="Arial"/>
                <a:cs typeface="Arial"/>
              </a:rPr>
              <a:t>M</a:t>
            </a:r>
            <a:endParaRPr lang="en-US" sz="2600" dirty="0">
              <a:latin typeface="Arial"/>
              <a:cs typeface="Arial"/>
            </a:endParaRPr>
          </a:p>
        </p:txBody>
      </p:sp>
      <p:pic>
        <p:nvPicPr>
          <p:cNvPr id="27" name="Picture 26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090160" y="1150228"/>
            <a:ext cx="3961338" cy="995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062742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Objective Functions for NNs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45004-F4FB-5345-992E-498B4C43F562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908070"/>
            <a:ext cx="8229600" cy="2362169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Regression:</a:t>
            </a:r>
          </a:p>
          <a:p>
            <a:pPr lvl="1"/>
            <a:r>
              <a:rPr lang="en-US" dirty="0" smtClean="0"/>
              <a:t>Use the same objective as Linear Regression</a:t>
            </a:r>
          </a:p>
          <a:p>
            <a:pPr lvl="1"/>
            <a:r>
              <a:rPr lang="en-US" dirty="0" smtClean="0"/>
              <a:t>Quadratic loss (i.e. mean squared error)</a:t>
            </a:r>
          </a:p>
          <a:p>
            <a:r>
              <a:rPr lang="en-US" dirty="0" smtClean="0"/>
              <a:t>Classification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Use the same objective </a:t>
            </a:r>
            <a:r>
              <a:rPr lang="en-US" dirty="0" smtClean="0"/>
              <a:t>as Logistic Regression</a:t>
            </a:r>
          </a:p>
          <a:p>
            <a:pPr lvl="1"/>
            <a:r>
              <a:rPr lang="en-US" dirty="0" smtClean="0"/>
              <a:t>Cross-entropy (i.e. negative log likelihood)</a:t>
            </a:r>
          </a:p>
          <a:p>
            <a:pPr lvl="1"/>
            <a:r>
              <a:rPr lang="en-US" dirty="0" smtClean="0"/>
              <a:t>This requires probabilities, so we add an additional “</a:t>
            </a:r>
            <a:r>
              <a:rPr lang="en-US" dirty="0" err="1" smtClean="0"/>
              <a:t>softmax</a:t>
            </a:r>
            <a:r>
              <a:rPr lang="en-US" dirty="0" smtClean="0"/>
              <a:t>” layer at the end of our network</a:t>
            </a:r>
          </a:p>
        </p:txBody>
      </p:sp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20005" y="3565433"/>
            <a:ext cx="8613986" cy="1201830"/>
          </a:xfrm>
          <a:prstGeom prst="rect">
            <a:avLst/>
          </a:prstGeom>
        </p:spPr>
      </p:pic>
      <p:grpSp>
        <p:nvGrpSpPr>
          <p:cNvPr id="5" name="Group 9"/>
          <p:cNvGrpSpPr/>
          <p:nvPr/>
        </p:nvGrpSpPr>
        <p:grpSpPr>
          <a:xfrm>
            <a:off x="110002" y="3487754"/>
            <a:ext cx="8950246" cy="1395102"/>
            <a:chOff x="210000" y="1743969"/>
            <a:chExt cx="8770240" cy="4476485"/>
          </a:xfrm>
        </p:grpSpPr>
        <p:sp>
          <p:nvSpPr>
            <p:cNvPr id="7" name="Rectangle 6"/>
            <p:cNvSpPr/>
            <p:nvPr/>
          </p:nvSpPr>
          <p:spPr>
            <a:xfrm>
              <a:off x="210000" y="1743969"/>
              <a:ext cx="8770240" cy="4476485"/>
            </a:xfrm>
            <a:prstGeom prst="rect">
              <a:avLst/>
            </a:prstGeom>
            <a:noFill/>
            <a:ln w="38100" cmpd="sng">
              <a:solidFill>
                <a:schemeClr val="accent3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" name="Straight Connector 7"/>
            <p:cNvCxnSpPr/>
            <p:nvPr/>
          </p:nvCxnSpPr>
          <p:spPr>
            <a:xfrm>
              <a:off x="5772244" y="1878251"/>
              <a:ext cx="0" cy="4172188"/>
            </a:xfrm>
            <a:prstGeom prst="line">
              <a:avLst/>
            </a:prstGeom>
            <a:ln w="38100" cmpd="sng">
              <a:solidFill>
                <a:schemeClr val="accent3">
                  <a:lumMod val="75000"/>
                </a:schemeClr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xmlns="" val="2879952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Neural Network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Decision Functions</a:t>
            </a:r>
          </a:p>
        </p:txBody>
      </p:sp>
      <p:grpSp>
        <p:nvGrpSpPr>
          <p:cNvPr id="5" name="Group 33"/>
          <p:cNvGrpSpPr/>
          <p:nvPr/>
        </p:nvGrpSpPr>
        <p:grpSpPr>
          <a:xfrm>
            <a:off x="99310" y="1627200"/>
            <a:ext cx="4626190" cy="2326383"/>
            <a:chOff x="-15240" y="2174240"/>
            <a:chExt cx="7924800" cy="4402037"/>
          </a:xfrm>
        </p:grpSpPr>
        <p:sp>
          <p:nvSpPr>
            <p:cNvPr id="6" name="Connector 5"/>
            <p:cNvSpPr/>
            <p:nvPr/>
          </p:nvSpPr>
          <p:spPr>
            <a:xfrm>
              <a:off x="1371600" y="5715000"/>
              <a:ext cx="822960" cy="822960"/>
            </a:xfrm>
            <a:prstGeom prst="flowChartConnector">
              <a:avLst/>
            </a:prstGeom>
            <a:solidFill>
              <a:srgbClr val="72CEE0"/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x</a:t>
              </a:r>
              <a:r>
                <a:rPr lang="en-US" sz="1200" baseline="-25000" dirty="0" smtClean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1</a:t>
              </a:r>
              <a:endParaRPr lang="en-US" sz="12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7" name="Connector 6"/>
            <p:cNvSpPr/>
            <p:nvPr/>
          </p:nvSpPr>
          <p:spPr>
            <a:xfrm>
              <a:off x="2270760" y="3761740"/>
              <a:ext cx="822960" cy="822960"/>
            </a:xfrm>
            <a:prstGeom prst="flowChartConnector">
              <a:avLst/>
            </a:prstGeom>
            <a:solidFill>
              <a:srgbClr val="EE680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z</a:t>
              </a:r>
              <a:r>
                <a:rPr lang="en-US" sz="1200" baseline="-25000" dirty="0" smtClean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1</a:t>
              </a:r>
              <a:endParaRPr lang="en-US" sz="12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8" name="Connector 7"/>
            <p:cNvSpPr/>
            <p:nvPr/>
          </p:nvSpPr>
          <p:spPr>
            <a:xfrm>
              <a:off x="2895600" y="5715000"/>
              <a:ext cx="822960" cy="822960"/>
            </a:xfrm>
            <a:prstGeom prst="flowChartConnector">
              <a:avLst/>
            </a:prstGeom>
            <a:solidFill>
              <a:srgbClr val="72CEE0"/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x</a:t>
              </a:r>
              <a:r>
                <a:rPr lang="en-US" sz="1200" baseline="-25000" dirty="0" smtClean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2</a:t>
              </a:r>
              <a:endParaRPr lang="en-US" sz="12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9" name="Connector 8"/>
            <p:cNvSpPr/>
            <p:nvPr/>
          </p:nvSpPr>
          <p:spPr>
            <a:xfrm>
              <a:off x="4572000" y="5715000"/>
              <a:ext cx="822960" cy="822960"/>
            </a:xfrm>
            <a:prstGeom prst="flowChartConnector">
              <a:avLst/>
            </a:prstGeom>
            <a:solidFill>
              <a:srgbClr val="72CEE0"/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x</a:t>
              </a:r>
              <a:r>
                <a:rPr lang="en-US" sz="1200" baseline="-25000" dirty="0" smtClean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3</a:t>
              </a:r>
              <a:endParaRPr lang="en-US" sz="12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10" name="Connector 9"/>
            <p:cNvSpPr/>
            <p:nvPr/>
          </p:nvSpPr>
          <p:spPr>
            <a:xfrm>
              <a:off x="7086600" y="5715000"/>
              <a:ext cx="822960" cy="822960"/>
            </a:xfrm>
            <a:prstGeom prst="flowChartConnector">
              <a:avLst/>
            </a:prstGeom>
            <a:solidFill>
              <a:srgbClr val="72CEE0"/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 err="1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x</a:t>
              </a:r>
              <a:r>
                <a:rPr lang="en-US" sz="1200" baseline="-25000" dirty="0" err="1" smtClean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M</a:t>
              </a:r>
              <a:endParaRPr lang="en-US" sz="12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11" name="Connector 10"/>
            <p:cNvSpPr/>
            <p:nvPr/>
          </p:nvSpPr>
          <p:spPr>
            <a:xfrm>
              <a:off x="4267200" y="2174240"/>
              <a:ext cx="822960" cy="822960"/>
            </a:xfrm>
            <a:prstGeom prst="flowChartConnector">
              <a:avLst/>
            </a:prstGeom>
            <a:solidFill>
              <a:srgbClr val="E0D925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y</a:t>
              </a:r>
              <a:endParaRPr lang="en-US" sz="12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12" name="Connector 11"/>
            <p:cNvSpPr/>
            <p:nvPr/>
          </p:nvSpPr>
          <p:spPr>
            <a:xfrm>
              <a:off x="3642360" y="3761740"/>
              <a:ext cx="822960" cy="822960"/>
            </a:xfrm>
            <a:prstGeom prst="flowChartConnector">
              <a:avLst/>
            </a:prstGeom>
            <a:solidFill>
              <a:srgbClr val="EE680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z</a:t>
              </a:r>
              <a:r>
                <a:rPr lang="en-US" sz="1200" baseline="-25000" dirty="0" smtClean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2</a:t>
              </a:r>
              <a:endParaRPr lang="en-US" sz="12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13" name="Connector 12"/>
            <p:cNvSpPr/>
            <p:nvPr/>
          </p:nvSpPr>
          <p:spPr>
            <a:xfrm>
              <a:off x="6019800" y="3761740"/>
              <a:ext cx="822960" cy="822960"/>
            </a:xfrm>
            <a:prstGeom prst="flowChartConnector">
              <a:avLst/>
            </a:prstGeom>
            <a:solidFill>
              <a:srgbClr val="EE6802"/>
            </a:solidFill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dirty="0" err="1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z</a:t>
              </a:r>
              <a:r>
                <a:rPr lang="en-US" sz="1200" baseline="-25000" dirty="0" err="1" smtClean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  <a:latin typeface="Arial"/>
                  <a:cs typeface="Arial"/>
                </a:rPr>
                <a:t>D</a:t>
              </a:r>
              <a:endParaRPr lang="en-US" sz="1200" baseline="-250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14" name="TextBox 13"/>
            <p:cNvSpPr txBox="1">
              <a:spLocks noChangeArrowheads="1"/>
            </p:cNvSpPr>
            <p:nvPr/>
          </p:nvSpPr>
          <p:spPr bwMode="auto">
            <a:xfrm>
              <a:off x="5013959" y="3846746"/>
              <a:ext cx="533400" cy="6326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200" b="1"/>
                <a:t>…</a:t>
              </a:r>
            </a:p>
          </p:txBody>
        </p:sp>
        <p:sp>
          <p:nvSpPr>
            <p:cNvPr id="15" name="TextBox 14"/>
            <p:cNvSpPr txBox="1">
              <a:spLocks noChangeArrowheads="1"/>
            </p:cNvSpPr>
            <p:nvPr/>
          </p:nvSpPr>
          <p:spPr bwMode="auto">
            <a:xfrm>
              <a:off x="6019801" y="5800008"/>
              <a:ext cx="533400" cy="6326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200" b="1"/>
                <a:t>…</a:t>
              </a:r>
            </a:p>
          </p:txBody>
        </p:sp>
        <p:cxnSp>
          <p:nvCxnSpPr>
            <p:cNvPr id="16" name="Straight Connector 15"/>
            <p:cNvCxnSpPr>
              <a:stCxn id="7" idx="4"/>
              <a:endCxn id="6" idx="0"/>
            </p:cNvCxnSpPr>
            <p:nvPr/>
          </p:nvCxnSpPr>
          <p:spPr>
            <a:xfrm rot="5400000">
              <a:off x="1667510" y="4700270"/>
              <a:ext cx="1130300" cy="89916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>
              <a:stCxn id="7" idx="4"/>
              <a:endCxn id="8" idx="0"/>
            </p:cNvCxnSpPr>
            <p:nvPr/>
          </p:nvCxnSpPr>
          <p:spPr>
            <a:xfrm rot="16200000" flipH="1">
              <a:off x="2429510" y="4837430"/>
              <a:ext cx="1130300" cy="6248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>
              <a:stCxn id="7" idx="4"/>
              <a:endCxn id="9" idx="0"/>
            </p:cNvCxnSpPr>
            <p:nvPr/>
          </p:nvCxnSpPr>
          <p:spPr>
            <a:xfrm rot="16200000" flipH="1">
              <a:off x="3267710" y="3999230"/>
              <a:ext cx="1130300" cy="23012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>
              <a:stCxn id="7" idx="4"/>
              <a:endCxn id="10" idx="0"/>
            </p:cNvCxnSpPr>
            <p:nvPr/>
          </p:nvCxnSpPr>
          <p:spPr>
            <a:xfrm rot="16200000" flipH="1">
              <a:off x="4525010" y="2741930"/>
              <a:ext cx="1130300" cy="48158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>
              <a:stCxn id="12" idx="4"/>
              <a:endCxn id="8" idx="0"/>
            </p:cNvCxnSpPr>
            <p:nvPr/>
          </p:nvCxnSpPr>
          <p:spPr>
            <a:xfrm rot="5400000">
              <a:off x="3115310" y="4776470"/>
              <a:ext cx="1130300" cy="74676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12" idx="4"/>
              <a:endCxn id="9" idx="0"/>
            </p:cNvCxnSpPr>
            <p:nvPr/>
          </p:nvCxnSpPr>
          <p:spPr>
            <a:xfrm rot="16200000" flipH="1">
              <a:off x="3953510" y="4685030"/>
              <a:ext cx="1130300" cy="9296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stCxn id="12" idx="4"/>
              <a:endCxn id="10" idx="0"/>
            </p:cNvCxnSpPr>
            <p:nvPr/>
          </p:nvCxnSpPr>
          <p:spPr>
            <a:xfrm rot="16200000" flipH="1">
              <a:off x="5210810" y="3427730"/>
              <a:ext cx="1130300" cy="34442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>
              <a:stCxn id="13" idx="4"/>
              <a:endCxn id="6" idx="0"/>
            </p:cNvCxnSpPr>
            <p:nvPr/>
          </p:nvCxnSpPr>
          <p:spPr>
            <a:xfrm rot="5400000">
              <a:off x="3542030" y="2825750"/>
              <a:ext cx="1130300" cy="464820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>
              <a:stCxn id="12" idx="4"/>
              <a:endCxn id="6" idx="0"/>
            </p:cNvCxnSpPr>
            <p:nvPr/>
          </p:nvCxnSpPr>
          <p:spPr>
            <a:xfrm rot="5400000">
              <a:off x="2353310" y="4014470"/>
              <a:ext cx="1130300" cy="227076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stCxn id="13" idx="4"/>
              <a:endCxn id="8" idx="0"/>
            </p:cNvCxnSpPr>
            <p:nvPr/>
          </p:nvCxnSpPr>
          <p:spPr>
            <a:xfrm rot="5400000">
              <a:off x="4304030" y="3587750"/>
              <a:ext cx="1130300" cy="312420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>
              <a:stCxn id="13" idx="4"/>
              <a:endCxn id="9" idx="0"/>
            </p:cNvCxnSpPr>
            <p:nvPr/>
          </p:nvCxnSpPr>
          <p:spPr>
            <a:xfrm rot="5400000">
              <a:off x="5142230" y="4425950"/>
              <a:ext cx="1130300" cy="144780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stCxn id="13" idx="4"/>
              <a:endCxn id="10" idx="0"/>
            </p:cNvCxnSpPr>
            <p:nvPr/>
          </p:nvCxnSpPr>
          <p:spPr>
            <a:xfrm rot="16200000" flipH="1">
              <a:off x="6399530" y="4616450"/>
              <a:ext cx="1130300" cy="106680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>
              <a:stCxn id="11" idx="4"/>
              <a:endCxn id="7" idx="0"/>
            </p:cNvCxnSpPr>
            <p:nvPr/>
          </p:nvCxnSpPr>
          <p:spPr>
            <a:xfrm rot="5400000">
              <a:off x="3298190" y="2381250"/>
              <a:ext cx="764540" cy="19964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>
              <a:stCxn id="11" idx="4"/>
              <a:endCxn id="12" idx="0"/>
            </p:cNvCxnSpPr>
            <p:nvPr/>
          </p:nvCxnSpPr>
          <p:spPr>
            <a:xfrm rot="5400000">
              <a:off x="3983990" y="3067050"/>
              <a:ext cx="764540" cy="62484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>
              <a:stCxn id="11" idx="4"/>
              <a:endCxn id="13" idx="0"/>
            </p:cNvCxnSpPr>
            <p:nvPr/>
          </p:nvCxnSpPr>
          <p:spPr>
            <a:xfrm rot="16200000" flipH="1">
              <a:off x="5172710" y="2503170"/>
              <a:ext cx="764540" cy="1752600"/>
            </a:xfrm>
            <a:prstGeom prst="line">
              <a:avLst/>
            </a:prstGeom>
            <a:ln>
              <a:solidFill>
                <a:schemeClr val="tx1"/>
              </a:solidFill>
              <a:headEnd type="arrow" w="lg" len="lg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74"/>
            <p:cNvSpPr txBox="1">
              <a:spLocks noChangeArrowheads="1"/>
            </p:cNvSpPr>
            <p:nvPr/>
          </p:nvSpPr>
          <p:spPr bwMode="auto">
            <a:xfrm>
              <a:off x="424179" y="2362200"/>
              <a:ext cx="1295400" cy="6326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sz="1200" dirty="0"/>
                <a:t>Output</a:t>
              </a:r>
            </a:p>
          </p:txBody>
        </p:sp>
        <p:sp>
          <p:nvSpPr>
            <p:cNvPr id="32" name="TextBox 75"/>
            <p:cNvSpPr txBox="1">
              <a:spLocks noChangeArrowheads="1"/>
            </p:cNvSpPr>
            <p:nvPr/>
          </p:nvSpPr>
          <p:spPr bwMode="auto">
            <a:xfrm>
              <a:off x="1" y="5943601"/>
              <a:ext cx="1295400" cy="6326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200"/>
                <a:t>Input</a:t>
              </a:r>
            </a:p>
          </p:txBody>
        </p:sp>
        <p:sp>
          <p:nvSpPr>
            <p:cNvPr id="33" name="TextBox 76"/>
            <p:cNvSpPr txBox="1">
              <a:spLocks noChangeArrowheads="1"/>
            </p:cNvSpPr>
            <p:nvPr/>
          </p:nvSpPr>
          <p:spPr bwMode="auto">
            <a:xfrm>
              <a:off x="-15240" y="3990341"/>
              <a:ext cx="2057400" cy="6326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200" dirty="0"/>
                <a:t>Hidden Layer</a:t>
              </a:r>
            </a:p>
          </p:txBody>
        </p:sp>
      </p:grpSp>
      <p:pic>
        <p:nvPicPr>
          <p:cNvPr id="36" name="Picture 35" descr="latex-image-1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16305"/>
          <a:stretch/>
        </p:blipFill>
        <p:spPr>
          <a:xfrm>
            <a:off x="5080018" y="1182905"/>
            <a:ext cx="3280042" cy="3277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624015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Search Space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ea typeface="ＭＳ Ｐゴシック" charset="0"/>
                <a:cs typeface="ＭＳ Ｐゴシック" charset="0"/>
              </a:rPr>
              <a:t>To solve optimization problems, search </a:t>
            </a:r>
            <a:r>
              <a:rPr lang="en-US" dirty="0" smtClean="0">
                <a:ea typeface="ＭＳ Ｐゴシック" charset="0"/>
                <a:cs typeface="ＭＳ Ｐゴシック" charset="0"/>
              </a:rPr>
              <a:t>for best state by optimizing an </a:t>
            </a:r>
            <a:r>
              <a:rPr lang="en-US" dirty="0" smtClean="0">
                <a:solidFill>
                  <a:srgbClr val="A50021"/>
                </a:solidFill>
                <a:ea typeface="ＭＳ Ｐゴシック" charset="0"/>
                <a:cs typeface="ＭＳ Ｐゴシック" charset="0"/>
              </a:rPr>
              <a:t>objective function</a:t>
            </a:r>
            <a:r>
              <a:rPr lang="en-US" dirty="0" smtClean="0">
                <a:ea typeface="ＭＳ Ｐゴシック" charset="0"/>
                <a:cs typeface="ＭＳ Ｐゴシック" charset="0"/>
              </a:rPr>
              <a:t>.</a:t>
            </a:r>
          </a:p>
          <a:p>
            <a:pPr>
              <a:defRPr/>
            </a:pPr>
            <a:r>
              <a:rPr lang="en-US" dirty="0" smtClean="0">
                <a:solidFill>
                  <a:srgbClr val="7030A0"/>
                </a:solidFill>
                <a:ea typeface="ＭＳ Ｐゴシック" charset="0"/>
                <a:cs typeface="ＭＳ Ｐゴシック" charset="0"/>
              </a:rPr>
              <a:t>f(x</a:t>
            </a:r>
            <a:r>
              <a:rPr lang="en-US" dirty="0" smtClean="0">
                <a:solidFill>
                  <a:srgbClr val="7030A0"/>
                </a:solidFill>
                <a:ea typeface="ＭＳ Ｐゴシック" charset="0"/>
                <a:cs typeface="ＭＳ Ｐゴシック" charset="0"/>
              </a:rPr>
              <a:t>) where often x is a vector of continuous or discrete </a:t>
            </a:r>
            <a:r>
              <a:rPr lang="en-US" dirty="0" smtClean="0">
                <a:solidFill>
                  <a:srgbClr val="7030A0"/>
                </a:solidFill>
                <a:ea typeface="ＭＳ Ｐゴシック" charset="0"/>
                <a:cs typeface="ＭＳ Ｐゴシック" charset="0"/>
              </a:rPr>
              <a:t>values</a:t>
            </a:r>
          </a:p>
          <a:p>
            <a:pPr>
              <a:defRPr/>
            </a:pPr>
            <a:r>
              <a:rPr lang="en-US" dirty="0" smtClean="0"/>
              <a:t>Types of Problems: Convex versus Multimodal</a:t>
            </a:r>
          </a:p>
          <a:p>
            <a:pPr>
              <a:defRPr/>
            </a:pPr>
            <a:endParaRPr lang="en-US" dirty="0" smtClean="0">
              <a:solidFill>
                <a:srgbClr val="7030A0"/>
              </a:solidFill>
              <a:ea typeface="ＭＳ Ｐゴシック" charset="0"/>
              <a:cs typeface="ＭＳ Ｐゴシック" charset="0"/>
            </a:endParaRPr>
          </a:p>
        </p:txBody>
      </p:sp>
      <p:pic>
        <p:nvPicPr>
          <p:cNvPr id="5" name="Picture 4" descr="Screen Shot 2014-03-14 at 12.06.14 AM.png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885734" y="2835402"/>
            <a:ext cx="2622266" cy="2212239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23AE6-A9B1-1F4D-A7F9-2E6F746D4C1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4" name="Text Box 4"/>
          <p:cNvSpPr txBox="1">
            <a:spLocks noChangeArrowheads="1"/>
          </p:cNvSpPr>
          <p:nvPr/>
        </p:nvSpPr>
        <p:spPr bwMode="auto">
          <a:xfrm>
            <a:off x="533400" y="857251"/>
            <a:ext cx="8153400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457200" indent="-457200">
              <a:spcBef>
                <a:spcPct val="50000"/>
              </a:spcBef>
              <a:buFontTx/>
              <a:buAutoNum type="arabicPeriod"/>
            </a:pPr>
            <a:r>
              <a:rPr lang="en-US" sz="2400"/>
              <a:t>Strictly Convex Problems have a single optima</a:t>
            </a:r>
          </a:p>
          <a:p>
            <a:pPr marL="914400" lvl="1" indent="-457200">
              <a:spcBef>
                <a:spcPct val="50000"/>
              </a:spcBef>
              <a:buFontTx/>
              <a:buChar char="•"/>
            </a:pPr>
            <a:r>
              <a:rPr lang="en-US" sz="2400"/>
              <a:t>Local Optima = Global Optima </a:t>
            </a:r>
          </a:p>
          <a:p>
            <a:pPr marL="914400" lvl="1" indent="-457200">
              <a:spcBef>
                <a:spcPct val="50000"/>
              </a:spcBef>
              <a:buFontTx/>
              <a:buChar char="•"/>
            </a:pPr>
            <a:r>
              <a:rPr lang="en-US" sz="2400"/>
              <a:t>Hessian matrix has positive eigenvalues</a:t>
            </a:r>
          </a:p>
        </p:txBody>
      </p:sp>
      <p:sp>
        <p:nvSpPr>
          <p:cNvPr id="46085" name="Freeform 5"/>
          <p:cNvSpPr>
            <a:spLocks/>
          </p:cNvSpPr>
          <p:nvPr/>
        </p:nvSpPr>
        <p:spPr bwMode="auto">
          <a:xfrm>
            <a:off x="3048000" y="2286000"/>
            <a:ext cx="4724400" cy="22288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864" y="2064"/>
              </a:cxn>
              <a:cxn ang="0">
                <a:pos x="1584" y="0"/>
              </a:cxn>
            </a:cxnLst>
            <a:rect l="0" t="0" r="r" b="b"/>
            <a:pathLst>
              <a:path w="1584" h="2064">
                <a:moveTo>
                  <a:pt x="0" y="0"/>
                </a:moveTo>
                <a:cubicBezTo>
                  <a:pt x="300" y="1032"/>
                  <a:pt x="600" y="2064"/>
                  <a:pt x="864" y="2064"/>
                </a:cubicBezTo>
                <a:cubicBezTo>
                  <a:pt x="1128" y="2064"/>
                  <a:pt x="1356" y="1032"/>
                  <a:pt x="1584" y="0"/>
                </a:cubicBezTo>
              </a:path>
            </a:pathLst>
          </a:cu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46086" name="Text Box 6"/>
          <p:cNvSpPr txBox="1">
            <a:spLocks noChangeArrowheads="1"/>
          </p:cNvSpPr>
          <p:nvPr/>
        </p:nvSpPr>
        <p:spPr bwMode="auto">
          <a:xfrm>
            <a:off x="2057400" y="2343150"/>
            <a:ext cx="9144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/>
              <a:t>F(x)</a:t>
            </a:r>
          </a:p>
        </p:txBody>
      </p:sp>
      <p:sp>
        <p:nvSpPr>
          <p:cNvPr id="46087" name="Line 7"/>
          <p:cNvSpPr>
            <a:spLocks noChangeShapeType="1"/>
          </p:cNvSpPr>
          <p:nvPr/>
        </p:nvSpPr>
        <p:spPr bwMode="auto">
          <a:xfrm>
            <a:off x="2971800" y="2114550"/>
            <a:ext cx="0" cy="2628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46088" name="Line 8"/>
          <p:cNvSpPr>
            <a:spLocks noChangeShapeType="1"/>
          </p:cNvSpPr>
          <p:nvPr/>
        </p:nvSpPr>
        <p:spPr bwMode="auto">
          <a:xfrm>
            <a:off x="2971800" y="4743450"/>
            <a:ext cx="4495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46089" name="Text Box 9"/>
          <p:cNvSpPr txBox="1">
            <a:spLocks noChangeArrowheads="1"/>
          </p:cNvSpPr>
          <p:nvPr/>
        </p:nvSpPr>
        <p:spPr bwMode="auto">
          <a:xfrm>
            <a:off x="5410200" y="4800600"/>
            <a:ext cx="9906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/>
              <a:t>x</a:t>
            </a:r>
            <a:r>
              <a:rPr lang="en-US" sz="2400" baseline="30000"/>
              <a:t>*</a:t>
            </a:r>
            <a:endParaRPr lang="en-US" sz="240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23AE6-A9B1-1F4D-A7F9-2E6F746D4C1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Text Box 2"/>
          <p:cNvSpPr txBox="1">
            <a:spLocks noChangeArrowheads="1"/>
          </p:cNvSpPr>
          <p:nvPr/>
        </p:nvSpPr>
        <p:spPr bwMode="auto">
          <a:xfrm>
            <a:off x="381000" y="171450"/>
            <a:ext cx="83820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/>
              <a:t>Types of Problems: Convex versus Multimodal</a:t>
            </a:r>
          </a:p>
        </p:txBody>
      </p:sp>
      <p:sp>
        <p:nvSpPr>
          <p:cNvPr id="47107" name="Text Box 3"/>
          <p:cNvSpPr txBox="1">
            <a:spLocks noChangeArrowheads="1"/>
          </p:cNvSpPr>
          <p:nvPr/>
        </p:nvSpPr>
        <p:spPr bwMode="auto">
          <a:xfrm>
            <a:off x="533400" y="857250"/>
            <a:ext cx="81534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457200" indent="-457200">
              <a:spcBef>
                <a:spcPct val="50000"/>
              </a:spcBef>
              <a:buFontTx/>
              <a:buAutoNum type="arabicPeriod"/>
            </a:pPr>
            <a:r>
              <a:rPr lang="en-US" sz="2400"/>
              <a:t>Non Convex Problems may have multiple local optima </a:t>
            </a:r>
          </a:p>
        </p:txBody>
      </p:sp>
      <p:sp>
        <p:nvSpPr>
          <p:cNvPr id="47113" name="Line 9"/>
          <p:cNvSpPr>
            <a:spLocks noChangeShapeType="1"/>
          </p:cNvSpPr>
          <p:nvPr/>
        </p:nvSpPr>
        <p:spPr bwMode="auto">
          <a:xfrm>
            <a:off x="1371600" y="1714500"/>
            <a:ext cx="0" cy="28003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47114" name="Line 10"/>
          <p:cNvSpPr>
            <a:spLocks noChangeShapeType="1"/>
          </p:cNvSpPr>
          <p:nvPr/>
        </p:nvSpPr>
        <p:spPr bwMode="auto">
          <a:xfrm>
            <a:off x="1371600" y="4514850"/>
            <a:ext cx="6477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47115" name="Freeform 11"/>
          <p:cNvSpPr>
            <a:spLocks/>
          </p:cNvSpPr>
          <p:nvPr/>
        </p:nvSpPr>
        <p:spPr bwMode="auto">
          <a:xfrm>
            <a:off x="1752600" y="2057400"/>
            <a:ext cx="6248400" cy="22764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528" y="864"/>
              </a:cxn>
              <a:cxn ang="0">
                <a:pos x="1248" y="288"/>
              </a:cxn>
              <a:cxn ang="0">
                <a:pos x="1872" y="1296"/>
              </a:cxn>
              <a:cxn ang="0">
                <a:pos x="2496" y="528"/>
              </a:cxn>
              <a:cxn ang="0">
                <a:pos x="3264" y="1872"/>
              </a:cxn>
              <a:cxn ang="0">
                <a:pos x="3936" y="288"/>
              </a:cxn>
            </a:cxnLst>
            <a:rect l="0" t="0" r="r" b="b"/>
            <a:pathLst>
              <a:path w="3936" h="1912">
                <a:moveTo>
                  <a:pt x="0" y="0"/>
                </a:moveTo>
                <a:cubicBezTo>
                  <a:pt x="160" y="408"/>
                  <a:pt x="320" y="816"/>
                  <a:pt x="528" y="864"/>
                </a:cubicBezTo>
                <a:cubicBezTo>
                  <a:pt x="736" y="912"/>
                  <a:pt x="1024" y="216"/>
                  <a:pt x="1248" y="288"/>
                </a:cubicBezTo>
                <a:cubicBezTo>
                  <a:pt x="1472" y="360"/>
                  <a:pt x="1664" y="1256"/>
                  <a:pt x="1872" y="1296"/>
                </a:cubicBezTo>
                <a:cubicBezTo>
                  <a:pt x="2080" y="1336"/>
                  <a:pt x="2264" y="432"/>
                  <a:pt x="2496" y="528"/>
                </a:cubicBezTo>
                <a:cubicBezTo>
                  <a:pt x="2728" y="624"/>
                  <a:pt x="3024" y="1912"/>
                  <a:pt x="3264" y="1872"/>
                </a:cubicBezTo>
                <a:cubicBezTo>
                  <a:pt x="3504" y="1832"/>
                  <a:pt x="3720" y="1060"/>
                  <a:pt x="3936" y="288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47116" name="Line 12"/>
          <p:cNvSpPr>
            <a:spLocks noChangeShapeType="1"/>
          </p:cNvSpPr>
          <p:nvPr/>
        </p:nvSpPr>
        <p:spPr bwMode="auto">
          <a:xfrm flipH="1">
            <a:off x="2590800" y="1314450"/>
            <a:ext cx="2514600" cy="1714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47117" name="Line 13"/>
          <p:cNvSpPr>
            <a:spLocks noChangeShapeType="1"/>
          </p:cNvSpPr>
          <p:nvPr/>
        </p:nvSpPr>
        <p:spPr bwMode="auto">
          <a:xfrm flipH="1">
            <a:off x="4724400" y="1314450"/>
            <a:ext cx="381000" cy="22288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47118" name="Line 14"/>
          <p:cNvSpPr>
            <a:spLocks noChangeShapeType="1"/>
          </p:cNvSpPr>
          <p:nvPr/>
        </p:nvSpPr>
        <p:spPr bwMode="auto">
          <a:xfrm>
            <a:off x="5105400" y="1314450"/>
            <a:ext cx="1828800" cy="2857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47119" name="Text Box 15"/>
          <p:cNvSpPr txBox="1">
            <a:spLocks noChangeArrowheads="1"/>
          </p:cNvSpPr>
          <p:nvPr/>
        </p:nvSpPr>
        <p:spPr bwMode="auto">
          <a:xfrm>
            <a:off x="4343400" y="4629150"/>
            <a:ext cx="27432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/>
              <a:t>x</a:t>
            </a:r>
          </a:p>
        </p:txBody>
      </p:sp>
      <p:sp>
        <p:nvSpPr>
          <p:cNvPr id="47120" name="Text Box 16"/>
          <p:cNvSpPr txBox="1">
            <a:spLocks noChangeArrowheads="1"/>
          </p:cNvSpPr>
          <p:nvPr/>
        </p:nvSpPr>
        <p:spPr bwMode="auto">
          <a:xfrm>
            <a:off x="457200" y="2228850"/>
            <a:ext cx="7620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/>
              <a:t>F(x)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23AE6-A9B1-1F4D-A7F9-2E6F746D4C1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4"/>
          <p:cNvSpPr>
            <a:spLocks noChangeArrowheads="1"/>
          </p:cNvSpPr>
          <p:nvPr/>
        </p:nvSpPr>
        <p:spPr bwMode="auto">
          <a:xfrm>
            <a:off x="457200" y="742950"/>
            <a:ext cx="67056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 marL="468313" indent="-468313" eaLnBrk="1" hangingPunct="1">
              <a:buFont typeface="Wingdings" pitchFamily="2" charset="2"/>
              <a:buNone/>
              <a:tabLst>
                <a:tab pos="1800225" algn="l"/>
                <a:tab pos="2520950" algn="l"/>
              </a:tabLst>
            </a:pPr>
            <a:r>
              <a:rPr lang="en-US" b="1">
                <a:latin typeface="Comic Sans MS" pitchFamily="66" charset="0"/>
              </a:rPr>
              <a:t>The gradient of a straight line is given by</a:t>
            </a:r>
          </a:p>
        </p:txBody>
      </p:sp>
      <p:sp>
        <p:nvSpPr>
          <p:cNvPr id="4099" name="Rectangle 31"/>
          <p:cNvSpPr>
            <a:spLocks noChangeArrowheads="1"/>
          </p:cNvSpPr>
          <p:nvPr/>
        </p:nvSpPr>
        <p:spPr bwMode="auto">
          <a:xfrm>
            <a:off x="457200" y="2057400"/>
            <a:ext cx="80772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 eaLnBrk="1" hangingPunct="1">
              <a:buFont typeface="Wingdings" pitchFamily="2" charset="2"/>
              <a:buNone/>
              <a:tabLst>
                <a:tab pos="1800225" algn="l"/>
                <a:tab pos="2520950" algn="l"/>
              </a:tabLst>
            </a:pPr>
            <a:r>
              <a:rPr lang="en-US" b="1">
                <a:latin typeface="Comic Sans MS" pitchFamily="66" charset="0"/>
              </a:rPr>
              <a:t>We use this idea to get the gradient at a point on a curve </a:t>
            </a:r>
          </a:p>
        </p:txBody>
      </p:sp>
      <p:sp>
        <p:nvSpPr>
          <p:cNvPr id="4100" name="Rectangle 45"/>
          <p:cNvSpPr>
            <a:spLocks noChangeArrowheads="1"/>
          </p:cNvSpPr>
          <p:nvPr/>
        </p:nvSpPr>
        <p:spPr bwMode="auto">
          <a:xfrm>
            <a:off x="762001" y="3996928"/>
            <a:ext cx="7235825" cy="892552"/>
          </a:xfrm>
          <a:prstGeom prst="rect">
            <a:avLst/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 marL="468313" indent="-468313" algn="ctr" eaLnBrk="1" hangingPunct="1">
              <a:buFont typeface="Wingdings" pitchFamily="2" charset="2"/>
              <a:buNone/>
              <a:tabLst>
                <a:tab pos="1800225" algn="l"/>
                <a:tab pos="2520950" algn="l"/>
              </a:tabLst>
            </a:pPr>
            <a:r>
              <a:rPr lang="en-US" sz="2600" b="1">
                <a:solidFill>
                  <a:srgbClr val="FF3131"/>
                </a:solidFill>
                <a:latin typeface="Comic Sans MS" pitchFamily="66" charset="0"/>
              </a:rPr>
              <a:t>This branch of Mathematics is called Calculus</a:t>
            </a:r>
          </a:p>
        </p:txBody>
      </p:sp>
      <p:grpSp>
        <p:nvGrpSpPr>
          <p:cNvPr id="2" name="Group 55"/>
          <p:cNvGrpSpPr>
            <a:grpSpLocks/>
          </p:cNvGrpSpPr>
          <p:nvPr/>
        </p:nvGrpSpPr>
        <p:grpSpPr bwMode="auto">
          <a:xfrm>
            <a:off x="457200" y="2616994"/>
            <a:ext cx="8077200" cy="1046559"/>
            <a:chOff x="288" y="2198"/>
            <a:chExt cx="5088" cy="879"/>
          </a:xfrm>
        </p:grpSpPr>
        <p:sp>
          <p:nvSpPr>
            <p:cNvPr id="4105" name="Rectangle 54"/>
            <p:cNvSpPr>
              <a:spLocks noChangeArrowheads="1"/>
            </p:cNvSpPr>
            <p:nvPr/>
          </p:nvSpPr>
          <p:spPr bwMode="auto">
            <a:xfrm>
              <a:off x="336" y="2496"/>
              <a:ext cx="944" cy="192"/>
            </a:xfrm>
            <a:prstGeom prst="rect">
              <a:avLst/>
            </a:prstGeom>
            <a:solidFill>
              <a:srgbClr val="FFFFFF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06" name="Rectangle 53"/>
            <p:cNvSpPr>
              <a:spLocks noChangeArrowheads="1"/>
            </p:cNvSpPr>
            <p:nvPr/>
          </p:nvSpPr>
          <p:spPr bwMode="auto">
            <a:xfrm>
              <a:off x="4656" y="2256"/>
              <a:ext cx="480" cy="192"/>
            </a:xfrm>
            <a:prstGeom prst="rect">
              <a:avLst/>
            </a:prstGeom>
            <a:solidFill>
              <a:srgbClr val="FFFFFF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07" name="Rectangle 48"/>
            <p:cNvSpPr>
              <a:spLocks noChangeArrowheads="1"/>
            </p:cNvSpPr>
            <p:nvPr/>
          </p:nvSpPr>
          <p:spPr bwMode="auto">
            <a:xfrm>
              <a:off x="288" y="2198"/>
              <a:ext cx="5088" cy="8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eaLnBrk="1" hangingPunct="1">
                <a:buFont typeface="Wingdings" pitchFamily="2" charset="2"/>
                <a:buNone/>
                <a:tabLst>
                  <a:tab pos="1800225" algn="l"/>
                  <a:tab pos="2520950" algn="l"/>
                </a:tabLst>
              </a:pPr>
              <a:r>
                <a:rPr lang="en-US" b="1">
                  <a:latin typeface="Comic Sans MS" pitchFamily="66" charset="0"/>
                </a:rPr>
                <a:t>Gradients are important as they measure the </a:t>
              </a:r>
              <a:r>
                <a:rPr lang="en-US" b="1">
                  <a:solidFill>
                    <a:srgbClr val="FF0000"/>
                  </a:solidFill>
                  <a:latin typeface="Comic Sans MS" pitchFamily="66" charset="0"/>
                </a:rPr>
                <a:t>rate of change</a:t>
              </a:r>
              <a:r>
                <a:rPr lang="en-US" b="1">
                  <a:latin typeface="Comic Sans MS" pitchFamily="66" charset="0"/>
                </a:rPr>
                <a:t> of one variable with another.  For the graphs in this section, the gradient measures how </a:t>
              </a:r>
              <a:r>
                <a:rPr lang="en-US" sz="2600" b="1" i="1"/>
                <a:t>y</a:t>
              </a:r>
              <a:r>
                <a:rPr lang="en-US" b="1">
                  <a:latin typeface="Comic Sans MS" pitchFamily="66" charset="0"/>
                </a:rPr>
                <a:t> changes with </a:t>
              </a:r>
              <a:r>
                <a:rPr lang="en-US" sz="2600" b="1" i="1"/>
                <a:t>x</a:t>
              </a:r>
            </a:p>
          </p:txBody>
        </p:sp>
      </p:grpSp>
      <p:grpSp>
        <p:nvGrpSpPr>
          <p:cNvPr id="3" name="Group 52"/>
          <p:cNvGrpSpPr>
            <a:grpSpLocks/>
          </p:cNvGrpSpPr>
          <p:nvPr/>
        </p:nvGrpSpPr>
        <p:grpSpPr bwMode="auto">
          <a:xfrm>
            <a:off x="1524000" y="1200150"/>
            <a:ext cx="6096000" cy="742950"/>
            <a:chOff x="960" y="1008"/>
            <a:chExt cx="3840" cy="624"/>
          </a:xfrm>
        </p:grpSpPr>
        <p:sp>
          <p:nvSpPr>
            <p:cNvPr id="4103" name="AutoShape 40"/>
            <p:cNvSpPr>
              <a:spLocks noChangeArrowheads="1"/>
            </p:cNvSpPr>
            <p:nvPr/>
          </p:nvSpPr>
          <p:spPr bwMode="auto">
            <a:xfrm>
              <a:off x="960" y="1008"/>
              <a:ext cx="3840" cy="624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graphicFrame>
          <p:nvGraphicFramePr>
            <p:cNvPr id="4104" name="Object 51"/>
            <p:cNvGraphicFramePr>
              <a:graphicFrameLocks noChangeAspect="1"/>
            </p:cNvGraphicFramePr>
            <p:nvPr/>
          </p:nvGraphicFramePr>
          <p:xfrm>
            <a:off x="1122" y="1027"/>
            <a:ext cx="3486" cy="541"/>
          </p:xfrm>
          <a:graphic>
            <a:graphicData uri="http://schemas.openxmlformats.org/presentationml/2006/ole">
              <p:oleObj spid="_x0000_s1026" name="Equation" r:id="rId3" imgW="3036960" imgH="443880" progId="Equation.3">
                <p:embed/>
              </p:oleObj>
            </a:graphicData>
          </a:graphic>
        </p:graphicFrame>
      </p:grp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23AE6-A9B1-1F4D-A7F9-2E6F746D4C1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7"/>
          <p:cNvGrpSpPr>
            <a:grpSpLocks/>
          </p:cNvGrpSpPr>
          <p:nvPr/>
        </p:nvGrpSpPr>
        <p:grpSpPr bwMode="auto">
          <a:xfrm>
            <a:off x="1219200" y="1485900"/>
            <a:ext cx="6667500" cy="2571750"/>
            <a:chOff x="768" y="1248"/>
            <a:chExt cx="4200" cy="2160"/>
          </a:xfrm>
        </p:grpSpPr>
        <p:grpSp>
          <p:nvGrpSpPr>
            <p:cNvPr id="3" name="Group 43"/>
            <p:cNvGrpSpPr>
              <a:grpSpLocks/>
            </p:cNvGrpSpPr>
            <p:nvPr/>
          </p:nvGrpSpPr>
          <p:grpSpPr bwMode="auto">
            <a:xfrm>
              <a:off x="768" y="1248"/>
              <a:ext cx="4200" cy="2160"/>
              <a:chOff x="768" y="1248"/>
              <a:chExt cx="4200" cy="2160"/>
            </a:xfrm>
          </p:grpSpPr>
          <p:grpSp>
            <p:nvGrpSpPr>
              <p:cNvPr id="4" name="Group 38"/>
              <p:cNvGrpSpPr>
                <a:grpSpLocks/>
              </p:cNvGrpSpPr>
              <p:nvPr/>
            </p:nvGrpSpPr>
            <p:grpSpPr bwMode="auto">
              <a:xfrm>
                <a:off x="768" y="1248"/>
                <a:ext cx="4200" cy="2158"/>
                <a:chOff x="744" y="1154"/>
                <a:chExt cx="4200" cy="2158"/>
              </a:xfrm>
            </p:grpSpPr>
            <p:pic>
              <p:nvPicPr>
                <p:cNvPr id="5141" name="Picture 16"/>
                <p:cNvPicPr>
                  <a:picLocks noChangeAspect="1" noChangeArrowheads="1"/>
                </p:cNvPicPr>
                <p:nvPr/>
              </p:nvPicPr>
              <p:blipFill>
                <a:blip r:embed="rId3"/>
                <a:srcRect l="16197" b="23235"/>
                <a:stretch>
                  <a:fillRect/>
                </a:stretch>
              </p:blipFill>
              <p:spPr bwMode="auto">
                <a:xfrm>
                  <a:off x="744" y="1154"/>
                  <a:ext cx="4200" cy="215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</p:pic>
            <p:graphicFrame>
              <p:nvGraphicFramePr>
                <p:cNvPr id="5142" name="Object 24"/>
                <p:cNvGraphicFramePr>
                  <a:graphicFrameLocks noChangeAspect="1"/>
                </p:cNvGraphicFramePr>
                <p:nvPr/>
              </p:nvGraphicFramePr>
              <p:xfrm>
                <a:off x="4128" y="2865"/>
                <a:ext cx="495" cy="283"/>
              </p:xfrm>
              <a:graphic>
                <a:graphicData uri="http://schemas.openxmlformats.org/presentationml/2006/ole">
                  <p:oleObj spid="_x0000_s2052" name="Equation" r:id="rId4" imgW="444600" imgH="241200" progId="Equation.3">
                    <p:embed/>
                  </p:oleObj>
                </a:graphicData>
              </a:graphic>
            </p:graphicFrame>
            <p:sp>
              <p:nvSpPr>
                <p:cNvPr id="5143" name="Text Box 23"/>
                <p:cNvSpPr txBox="1">
                  <a:spLocks noChangeArrowheads="1"/>
                </p:cNvSpPr>
                <p:nvPr/>
              </p:nvSpPr>
              <p:spPr bwMode="auto">
                <a:xfrm>
                  <a:off x="2736" y="2832"/>
                  <a:ext cx="1440" cy="31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>
                  <a:spAutoFit/>
                </a:bodyPr>
                <a:lstStyle/>
                <a:p>
                  <a:pPr marL="468313">
                    <a:spcBef>
                      <a:spcPct val="50000"/>
                    </a:spcBef>
                    <a:buFont typeface="Wingdings" pitchFamily="2" charset="2"/>
                    <a:buNone/>
                  </a:pPr>
                  <a:r>
                    <a:rPr lang="en-GB" b="1">
                      <a:solidFill>
                        <a:srgbClr val="FF3131"/>
                      </a:solidFill>
                      <a:latin typeface="Comic Sans MS" pitchFamily="66" charset="0"/>
                    </a:rPr>
                    <a:t>Tangent at </a:t>
                  </a:r>
                </a:p>
              </p:txBody>
            </p:sp>
            <p:sp>
              <p:nvSpPr>
                <p:cNvPr id="5144" name="Line 27"/>
                <p:cNvSpPr>
                  <a:spLocks noChangeShapeType="1"/>
                </p:cNvSpPr>
                <p:nvPr/>
              </p:nvSpPr>
              <p:spPr bwMode="auto">
                <a:xfrm flipH="1" flipV="1">
                  <a:off x="3072" y="2736"/>
                  <a:ext cx="576" cy="144"/>
                </a:xfrm>
                <a:prstGeom prst="line">
                  <a:avLst/>
                </a:prstGeom>
                <a:noFill/>
                <a:ln w="38100">
                  <a:solidFill>
                    <a:srgbClr val="FF0000"/>
                  </a:solidFill>
                  <a:round/>
                  <a:headEnd/>
                  <a:tailEnd type="triangle" w="med" len="med"/>
                </a:ln>
                <a:effectLst/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5140" name="Rectangle 42"/>
              <p:cNvSpPr>
                <a:spLocks noChangeArrowheads="1"/>
              </p:cNvSpPr>
              <p:nvPr/>
            </p:nvSpPr>
            <p:spPr bwMode="auto">
              <a:xfrm>
                <a:off x="768" y="1248"/>
                <a:ext cx="4176" cy="2160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aphicFrame>
          <p:nvGraphicFramePr>
            <p:cNvPr id="5135" name="Object 25"/>
            <p:cNvGraphicFramePr>
              <a:graphicFrameLocks noChangeAspect="1"/>
            </p:cNvGraphicFramePr>
            <p:nvPr/>
          </p:nvGraphicFramePr>
          <p:xfrm>
            <a:off x="960" y="1872"/>
            <a:ext cx="635" cy="336"/>
          </p:xfrm>
          <a:graphic>
            <a:graphicData uri="http://schemas.openxmlformats.org/presentationml/2006/ole">
              <p:oleObj spid="_x0000_s2051" name="Equation" r:id="rId5" imgW="457200" imgH="241300" progId="Equation.3">
                <p:embed/>
              </p:oleObj>
            </a:graphicData>
          </a:graphic>
        </p:graphicFrame>
        <p:grpSp>
          <p:nvGrpSpPr>
            <p:cNvPr id="5" name="Group 46"/>
            <p:cNvGrpSpPr>
              <a:grpSpLocks/>
            </p:cNvGrpSpPr>
            <p:nvPr/>
          </p:nvGrpSpPr>
          <p:grpSpPr bwMode="auto">
            <a:xfrm>
              <a:off x="3264" y="2208"/>
              <a:ext cx="528" cy="380"/>
              <a:chOff x="3264" y="2208"/>
              <a:chExt cx="528" cy="380"/>
            </a:xfrm>
          </p:grpSpPr>
          <p:sp>
            <p:nvSpPr>
              <p:cNvPr id="5137" name="Rectangle 44"/>
              <p:cNvSpPr>
                <a:spLocks noChangeArrowheads="1"/>
              </p:cNvSpPr>
              <p:nvPr/>
            </p:nvSpPr>
            <p:spPr bwMode="auto">
              <a:xfrm>
                <a:off x="3264" y="2208"/>
                <a:ext cx="528" cy="33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pPr marL="468313" indent="-468313" eaLnBrk="1" hangingPunct="1">
                  <a:buFont typeface="Wingdings" pitchFamily="2" charset="2"/>
                  <a:buNone/>
                  <a:tabLst>
                    <a:tab pos="1800225" algn="l"/>
                    <a:tab pos="2520950" algn="l"/>
                  </a:tabLst>
                </a:pPr>
                <a:r>
                  <a:rPr lang="en-US" sz="2000" b="1"/>
                  <a:t>(2, 4)</a:t>
                </a:r>
                <a:endParaRPr lang="en-US" sz="2000" b="1">
                  <a:latin typeface="Comic Sans MS" pitchFamily="66" charset="0"/>
                </a:endParaRPr>
              </a:p>
            </p:txBody>
          </p:sp>
          <p:sp>
            <p:nvSpPr>
              <p:cNvPr id="5138" name="Rectangle 45"/>
              <p:cNvSpPr>
                <a:spLocks noChangeArrowheads="1"/>
              </p:cNvSpPr>
              <p:nvPr/>
            </p:nvSpPr>
            <p:spPr bwMode="auto">
              <a:xfrm>
                <a:off x="3584" y="2304"/>
                <a:ext cx="192" cy="28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pPr marL="468313" indent="-468313" eaLnBrk="1" hangingPunct="1">
                  <a:buFont typeface="Wingdings" pitchFamily="2" charset="2"/>
                  <a:buNone/>
                  <a:tabLst>
                    <a:tab pos="1800225" algn="l"/>
                    <a:tab pos="2520950" algn="l"/>
                  </a:tabLst>
                </a:pPr>
                <a:r>
                  <a:rPr lang="en-US" sz="1600" b="1">
                    <a:latin typeface="Comic Sans MS" pitchFamily="66" charset="0"/>
                  </a:rPr>
                  <a:t>x</a:t>
                </a:r>
              </a:p>
            </p:txBody>
          </p:sp>
        </p:grpSp>
      </p:grpSp>
      <p:sp>
        <p:nvSpPr>
          <p:cNvPr id="5123" name="Text Box 2"/>
          <p:cNvSpPr txBox="1">
            <a:spLocks noChangeArrowheads="1"/>
          </p:cNvSpPr>
          <p:nvPr/>
        </p:nvSpPr>
        <p:spPr bwMode="auto">
          <a:xfrm>
            <a:off x="381000" y="571500"/>
            <a:ext cx="5486400" cy="369332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468313" indent="-468313">
              <a:spcBef>
                <a:spcPct val="50000"/>
              </a:spcBef>
              <a:buFont typeface="Wingdings" pitchFamily="2" charset="2"/>
              <a:buNone/>
              <a:tabLst>
                <a:tab pos="0" algn="l"/>
              </a:tabLst>
            </a:pPr>
            <a:r>
              <a:rPr lang="en-GB" b="1">
                <a:latin typeface="Comic Sans MS" pitchFamily="66" charset="0"/>
              </a:rPr>
              <a:t>The Gradient at a point on a Curve</a:t>
            </a:r>
          </a:p>
        </p:txBody>
      </p:sp>
      <p:sp>
        <p:nvSpPr>
          <p:cNvPr id="5124" name="Rectangle 4"/>
          <p:cNvSpPr>
            <a:spLocks noChangeArrowheads="1"/>
          </p:cNvSpPr>
          <p:nvPr/>
        </p:nvSpPr>
        <p:spPr bwMode="auto">
          <a:xfrm>
            <a:off x="352425" y="869157"/>
            <a:ext cx="81534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 eaLnBrk="1" hangingPunct="1">
              <a:buFont typeface="Wingdings" pitchFamily="2" charset="2"/>
              <a:buNone/>
              <a:tabLst>
                <a:tab pos="1800225" algn="l"/>
                <a:tab pos="2520950" algn="l"/>
              </a:tabLst>
            </a:pPr>
            <a:r>
              <a:rPr lang="en-US" b="1">
                <a:latin typeface="Comic Sans MS" pitchFamily="66" charset="0"/>
              </a:rPr>
              <a:t>Definition: The gradient of a point on a curve equals the gradient of the tangent at that point.</a:t>
            </a:r>
          </a:p>
        </p:txBody>
      </p:sp>
      <p:sp>
        <p:nvSpPr>
          <p:cNvPr id="5125" name="Rectangle 15"/>
          <p:cNvSpPr>
            <a:spLocks noChangeArrowheads="1"/>
          </p:cNvSpPr>
          <p:nvPr/>
        </p:nvSpPr>
        <p:spPr bwMode="auto">
          <a:xfrm>
            <a:off x="457200" y="1428750"/>
            <a:ext cx="11430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 marL="468313" indent="-468313" eaLnBrk="1" hangingPunct="1">
              <a:buFont typeface="Wingdings" pitchFamily="2" charset="2"/>
              <a:buNone/>
              <a:tabLst>
                <a:tab pos="1800225" algn="l"/>
                <a:tab pos="2520950" algn="l"/>
              </a:tabLst>
            </a:pPr>
            <a:r>
              <a:rPr lang="en-US" b="1">
                <a:latin typeface="Comic Sans MS" pitchFamily="66" charset="0"/>
              </a:rPr>
              <a:t>e.g. </a:t>
            </a:r>
          </a:p>
        </p:txBody>
      </p:sp>
      <p:sp>
        <p:nvSpPr>
          <p:cNvPr id="142364" name="Line 28"/>
          <p:cNvSpPr>
            <a:spLocks noChangeShapeType="1"/>
          </p:cNvSpPr>
          <p:nvPr/>
        </p:nvSpPr>
        <p:spPr bwMode="auto">
          <a:xfrm flipH="1" flipV="1">
            <a:off x="7086600" y="2286000"/>
            <a:ext cx="0" cy="914400"/>
          </a:xfrm>
          <a:prstGeom prst="line">
            <a:avLst/>
          </a:prstGeom>
          <a:noFill/>
          <a:ln w="38100">
            <a:solidFill>
              <a:srgbClr val="FF00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42365" name="Line 29"/>
          <p:cNvSpPr>
            <a:spLocks noChangeShapeType="1"/>
          </p:cNvSpPr>
          <p:nvPr/>
        </p:nvSpPr>
        <p:spPr bwMode="auto">
          <a:xfrm flipV="1">
            <a:off x="5257800" y="3161110"/>
            <a:ext cx="1828800" cy="0"/>
          </a:xfrm>
          <a:prstGeom prst="line">
            <a:avLst/>
          </a:prstGeom>
          <a:noFill/>
          <a:ln w="38100">
            <a:solidFill>
              <a:srgbClr val="FF00FF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42366" name="Rectangle 30"/>
          <p:cNvSpPr>
            <a:spLocks noChangeArrowheads="1"/>
          </p:cNvSpPr>
          <p:nvPr/>
        </p:nvSpPr>
        <p:spPr bwMode="auto">
          <a:xfrm>
            <a:off x="6096000" y="3103960"/>
            <a:ext cx="30168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GB" b="1">
                <a:solidFill>
                  <a:srgbClr val="FD3BE1"/>
                </a:solidFill>
              </a:rPr>
              <a:t>3</a:t>
            </a:r>
          </a:p>
        </p:txBody>
      </p:sp>
      <p:sp>
        <p:nvSpPr>
          <p:cNvPr id="142367" name="Rectangle 31"/>
          <p:cNvSpPr>
            <a:spLocks noChangeArrowheads="1"/>
          </p:cNvSpPr>
          <p:nvPr/>
        </p:nvSpPr>
        <p:spPr bwMode="auto">
          <a:xfrm>
            <a:off x="7086600" y="2514600"/>
            <a:ext cx="41870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GB" b="1">
                <a:solidFill>
                  <a:srgbClr val="FD3BE1"/>
                </a:solidFill>
              </a:rPr>
              <a:t>12</a:t>
            </a:r>
          </a:p>
        </p:txBody>
      </p:sp>
      <p:grpSp>
        <p:nvGrpSpPr>
          <p:cNvPr id="6" name="Group 41"/>
          <p:cNvGrpSpPr>
            <a:grpSpLocks/>
          </p:cNvGrpSpPr>
          <p:nvPr/>
        </p:nvGrpSpPr>
        <p:grpSpPr bwMode="auto">
          <a:xfrm>
            <a:off x="304801" y="4088608"/>
            <a:ext cx="7593013" cy="492920"/>
            <a:chOff x="192" y="3434"/>
            <a:chExt cx="4783" cy="414"/>
          </a:xfrm>
        </p:grpSpPr>
        <p:sp>
          <p:nvSpPr>
            <p:cNvPr id="5132" name="Rectangle 18"/>
            <p:cNvSpPr>
              <a:spLocks noChangeArrowheads="1"/>
            </p:cNvSpPr>
            <p:nvPr/>
          </p:nvSpPr>
          <p:spPr bwMode="auto">
            <a:xfrm>
              <a:off x="192" y="3434"/>
              <a:ext cx="4272" cy="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marL="468313" indent="-468313" eaLnBrk="1" hangingPunct="1">
                <a:buFont typeface="Wingdings" pitchFamily="2" charset="2"/>
                <a:buNone/>
                <a:tabLst>
                  <a:tab pos="1800225" algn="l"/>
                  <a:tab pos="2520950" algn="l"/>
                </a:tabLst>
              </a:pPr>
              <a:r>
                <a:rPr lang="en-US" b="1">
                  <a:latin typeface="Comic Sans MS" pitchFamily="66" charset="0"/>
                </a:rPr>
                <a:t>The gradient of the tangent at </a:t>
              </a:r>
              <a:r>
                <a:rPr lang="en-US" sz="2600" b="1"/>
                <a:t>(2, 4)</a:t>
              </a:r>
              <a:r>
                <a:rPr lang="en-US" b="1">
                  <a:latin typeface="Comic Sans MS" pitchFamily="66" charset="0"/>
                </a:rPr>
                <a:t> is    </a:t>
              </a:r>
            </a:p>
          </p:txBody>
        </p:sp>
        <p:graphicFrame>
          <p:nvGraphicFramePr>
            <p:cNvPr id="5133" name="Object 33"/>
            <p:cNvGraphicFramePr>
              <a:graphicFrameLocks noChangeAspect="1"/>
            </p:cNvGraphicFramePr>
            <p:nvPr/>
          </p:nvGraphicFramePr>
          <p:xfrm>
            <a:off x="4128" y="3448"/>
            <a:ext cx="847" cy="335"/>
          </p:xfrm>
          <a:graphic>
            <a:graphicData uri="http://schemas.openxmlformats.org/presentationml/2006/ole">
              <p:oleObj spid="_x0000_s2050" name="Equation" r:id="rId6" imgW="787680" imgH="291600" progId="Equation.3">
                <p:embed/>
              </p:oleObj>
            </a:graphicData>
          </a:graphic>
        </p:graphicFrame>
      </p:grpSp>
      <p:sp>
        <p:nvSpPr>
          <p:cNvPr id="142370" name="Rectangle 34"/>
          <p:cNvSpPr>
            <a:spLocks noChangeArrowheads="1"/>
          </p:cNvSpPr>
          <p:nvPr/>
        </p:nvSpPr>
        <p:spPr bwMode="auto">
          <a:xfrm>
            <a:off x="381000" y="4457700"/>
            <a:ext cx="6781800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 marL="468313" indent="-468313" eaLnBrk="1" hangingPunct="1">
              <a:buFont typeface="Wingdings" pitchFamily="2" charset="2"/>
              <a:buNone/>
              <a:tabLst>
                <a:tab pos="1800225" algn="l"/>
                <a:tab pos="2520950" algn="l"/>
              </a:tabLst>
            </a:pPr>
            <a:r>
              <a:rPr lang="en-US" b="1">
                <a:latin typeface="Comic Sans MS" pitchFamily="66" charset="0"/>
              </a:rPr>
              <a:t>So, the gradient of the curve at </a:t>
            </a:r>
            <a:r>
              <a:rPr lang="en-US" sz="2600" b="1"/>
              <a:t>(2, 4)</a:t>
            </a:r>
            <a:r>
              <a:rPr lang="en-US" b="1">
                <a:latin typeface="Comic Sans MS" pitchFamily="66" charset="0"/>
              </a:rPr>
              <a:t> is </a:t>
            </a:r>
            <a:r>
              <a:rPr lang="en-US" sz="2600" b="1"/>
              <a:t>4</a:t>
            </a:r>
            <a:r>
              <a:rPr lang="en-US" b="1">
                <a:latin typeface="Comic Sans MS" pitchFamily="66" charset="0"/>
              </a:rPr>
              <a:t>   </a:t>
            </a:r>
          </a:p>
        </p:txBody>
      </p:sp>
      <p:sp>
        <p:nvSpPr>
          <p:cNvPr id="25" name="Slide Number Placeholder 2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23AE6-A9B1-1F4D-A7F9-2E6F746D4C1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42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142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2364" grpId="0" animBg="1"/>
      <p:bldP spid="142365" grpId="0" animBg="1"/>
      <p:bldP spid="142366" grpId="0"/>
      <p:bldP spid="142367" grpId="0"/>
      <p:bldP spid="14237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ext Box 4"/>
          <p:cNvSpPr txBox="1">
            <a:spLocks noChangeArrowheads="1"/>
          </p:cNvSpPr>
          <p:nvPr/>
        </p:nvSpPr>
        <p:spPr bwMode="auto">
          <a:xfrm>
            <a:off x="457200" y="457200"/>
            <a:ext cx="5638800" cy="369332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468313" indent="-468313">
              <a:spcBef>
                <a:spcPct val="50000"/>
              </a:spcBef>
              <a:buFont typeface="Wingdings" pitchFamily="2" charset="2"/>
              <a:buNone/>
              <a:tabLst>
                <a:tab pos="0" algn="l"/>
              </a:tabLst>
            </a:pPr>
            <a:r>
              <a:rPr lang="en-GB" b="1">
                <a:latin typeface="Comic Sans MS" pitchFamily="66" charset="0"/>
              </a:rPr>
              <a:t>Increasing and Decreasing Functions</a:t>
            </a:r>
          </a:p>
        </p:txBody>
      </p:sp>
      <p:grpSp>
        <p:nvGrpSpPr>
          <p:cNvPr id="2" name="Group 35"/>
          <p:cNvGrpSpPr>
            <a:grpSpLocks/>
          </p:cNvGrpSpPr>
          <p:nvPr/>
        </p:nvGrpSpPr>
        <p:grpSpPr bwMode="auto">
          <a:xfrm>
            <a:off x="914400" y="1028701"/>
            <a:ext cx="7239000" cy="1200150"/>
            <a:chOff x="576" y="1008"/>
            <a:chExt cx="4560" cy="1008"/>
          </a:xfrm>
        </p:grpSpPr>
        <p:sp>
          <p:nvSpPr>
            <p:cNvPr id="25610" name="Rectangle 5"/>
            <p:cNvSpPr>
              <a:spLocks noChangeArrowheads="1"/>
            </p:cNvSpPr>
            <p:nvPr/>
          </p:nvSpPr>
          <p:spPr bwMode="auto">
            <a:xfrm>
              <a:off x="576" y="1008"/>
              <a:ext cx="4560" cy="100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square" anchor="ctr">
              <a:spAutoFit/>
            </a:bodyPr>
            <a:lstStyle/>
            <a:p>
              <a:pPr marL="457200" indent="-457200" eaLnBrk="1" hangingPunct="1">
                <a:buFontTx/>
                <a:buChar char="•"/>
                <a:tabLst>
                  <a:tab pos="1800225" algn="l"/>
                  <a:tab pos="2520950" algn="l"/>
                </a:tabLst>
              </a:pPr>
              <a:r>
                <a:rPr lang="en-US" b="1">
                  <a:latin typeface="Comic Sans MS" pitchFamily="66" charset="0"/>
                </a:rPr>
                <a:t>An increasing function is one whose gradient is always greater than or equal to zero.</a:t>
              </a:r>
            </a:p>
            <a:p>
              <a:pPr marL="457200" indent="-457200" eaLnBrk="1" hangingPunct="1">
                <a:tabLst>
                  <a:tab pos="1800225" algn="l"/>
                  <a:tab pos="2520950" algn="l"/>
                </a:tabLst>
              </a:pPr>
              <a:endParaRPr lang="en-US" b="1">
                <a:latin typeface="Comic Sans MS" pitchFamily="66" charset="0"/>
              </a:endParaRPr>
            </a:p>
            <a:p>
              <a:pPr marL="457200" indent="-457200" eaLnBrk="1" hangingPunct="1">
                <a:tabLst>
                  <a:tab pos="1800225" algn="l"/>
                  <a:tab pos="2520950" algn="l"/>
                </a:tabLst>
              </a:pPr>
              <a:endParaRPr lang="en-US" b="1">
                <a:latin typeface="Comic Sans MS" pitchFamily="66" charset="0"/>
              </a:endParaRPr>
            </a:p>
          </p:txBody>
        </p:sp>
        <p:grpSp>
          <p:nvGrpSpPr>
            <p:cNvPr id="3" name="Group 26"/>
            <p:cNvGrpSpPr>
              <a:grpSpLocks/>
            </p:cNvGrpSpPr>
            <p:nvPr/>
          </p:nvGrpSpPr>
          <p:grpSpPr bwMode="auto">
            <a:xfrm>
              <a:off x="1380" y="1470"/>
              <a:ext cx="3180" cy="546"/>
              <a:chOff x="1416" y="3308"/>
              <a:chExt cx="3180" cy="546"/>
            </a:xfrm>
          </p:grpSpPr>
          <p:sp>
            <p:nvSpPr>
              <p:cNvPr id="25612" name="Rectangle 27"/>
              <p:cNvSpPr>
                <a:spLocks noChangeArrowheads="1"/>
              </p:cNvSpPr>
              <p:nvPr/>
            </p:nvSpPr>
            <p:spPr bwMode="auto">
              <a:xfrm>
                <a:off x="2436" y="3357"/>
                <a:ext cx="2160" cy="41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pPr marL="457200" indent="-457200" eaLnBrk="1" hangingPunct="1">
                  <a:tabLst>
                    <a:tab pos="1800225" algn="l"/>
                    <a:tab pos="2520950" algn="l"/>
                  </a:tabLst>
                </a:pPr>
                <a:r>
                  <a:rPr lang="en-US" b="1" dirty="0">
                    <a:latin typeface="Comic Sans MS" pitchFamily="66" charset="0"/>
                    <a:sym typeface="Symbol" pitchFamily="18" charset="2"/>
                  </a:rPr>
                  <a:t>for all values of </a:t>
                </a:r>
                <a:r>
                  <a:rPr lang="en-US" sz="2600" b="1" i="1" dirty="0">
                    <a:sym typeface="Symbol" pitchFamily="18" charset="2"/>
                  </a:rPr>
                  <a:t>x</a:t>
                </a:r>
              </a:p>
            </p:txBody>
          </p:sp>
          <p:graphicFrame>
            <p:nvGraphicFramePr>
              <p:cNvPr id="25613" name="Object 28"/>
              <p:cNvGraphicFramePr>
                <a:graphicFrameLocks noChangeAspect="1"/>
              </p:cNvGraphicFramePr>
              <p:nvPr/>
            </p:nvGraphicFramePr>
            <p:xfrm>
              <a:off x="1416" y="3308"/>
              <a:ext cx="756" cy="546"/>
            </p:xfrm>
            <a:graphic>
              <a:graphicData uri="http://schemas.openxmlformats.org/presentationml/2006/ole">
                <p:oleObj spid="_x0000_s3075" name="Equation" r:id="rId3" imgW="686160" imgH="482040" progId="Equation.3">
                  <p:embed/>
                </p:oleObj>
              </a:graphicData>
            </a:graphic>
          </p:graphicFrame>
        </p:grpSp>
      </p:grpSp>
      <p:grpSp>
        <p:nvGrpSpPr>
          <p:cNvPr id="4" name="Group 34"/>
          <p:cNvGrpSpPr>
            <a:grpSpLocks/>
          </p:cNvGrpSpPr>
          <p:nvPr/>
        </p:nvGrpSpPr>
        <p:grpSpPr bwMode="auto">
          <a:xfrm>
            <a:off x="914400" y="2828927"/>
            <a:ext cx="7239000" cy="1200150"/>
            <a:chOff x="576" y="2520"/>
            <a:chExt cx="4560" cy="1008"/>
          </a:xfrm>
        </p:grpSpPr>
        <p:sp>
          <p:nvSpPr>
            <p:cNvPr id="25606" name="Rectangle 25"/>
            <p:cNvSpPr>
              <a:spLocks noChangeArrowheads="1"/>
            </p:cNvSpPr>
            <p:nvPr/>
          </p:nvSpPr>
          <p:spPr bwMode="auto">
            <a:xfrm>
              <a:off x="576" y="2520"/>
              <a:ext cx="4560" cy="100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marL="457200" indent="-457200" eaLnBrk="1" hangingPunct="1">
                <a:buFontTx/>
                <a:buChar char="•"/>
                <a:tabLst>
                  <a:tab pos="1800225" algn="l"/>
                  <a:tab pos="2520950" algn="l"/>
                </a:tabLst>
              </a:pPr>
              <a:r>
                <a:rPr lang="en-US" b="1">
                  <a:latin typeface="Comic Sans MS" pitchFamily="66" charset="0"/>
                </a:rPr>
                <a:t>A decreasing function has a gradient that is always negative or zero.</a:t>
              </a:r>
            </a:p>
            <a:p>
              <a:pPr marL="457200" indent="-457200" eaLnBrk="1" hangingPunct="1">
                <a:tabLst>
                  <a:tab pos="1800225" algn="l"/>
                  <a:tab pos="2520950" algn="l"/>
                </a:tabLst>
              </a:pPr>
              <a:endParaRPr lang="en-US" b="1">
                <a:latin typeface="Comic Sans MS" pitchFamily="66" charset="0"/>
              </a:endParaRPr>
            </a:p>
            <a:p>
              <a:pPr marL="457200" indent="-457200" eaLnBrk="1" hangingPunct="1">
                <a:tabLst>
                  <a:tab pos="1800225" algn="l"/>
                  <a:tab pos="2520950" algn="l"/>
                </a:tabLst>
              </a:pPr>
              <a:endParaRPr lang="en-US" b="1">
                <a:latin typeface="Comic Sans MS" pitchFamily="66" charset="0"/>
              </a:endParaRPr>
            </a:p>
          </p:txBody>
        </p:sp>
        <p:grpSp>
          <p:nvGrpSpPr>
            <p:cNvPr id="5" name="Group 29"/>
            <p:cNvGrpSpPr>
              <a:grpSpLocks/>
            </p:cNvGrpSpPr>
            <p:nvPr/>
          </p:nvGrpSpPr>
          <p:grpSpPr bwMode="auto">
            <a:xfrm>
              <a:off x="1464" y="2976"/>
              <a:ext cx="3096" cy="546"/>
              <a:chOff x="1416" y="3518"/>
              <a:chExt cx="3096" cy="546"/>
            </a:xfrm>
          </p:grpSpPr>
          <p:sp>
            <p:nvSpPr>
              <p:cNvPr id="25608" name="Rectangle 30"/>
              <p:cNvSpPr>
                <a:spLocks noChangeArrowheads="1"/>
              </p:cNvSpPr>
              <p:nvPr/>
            </p:nvSpPr>
            <p:spPr bwMode="auto">
              <a:xfrm>
                <a:off x="2352" y="3630"/>
                <a:ext cx="2160" cy="41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pPr marL="457200" indent="-457200" eaLnBrk="1" hangingPunct="1">
                  <a:tabLst>
                    <a:tab pos="1800225" algn="l"/>
                    <a:tab pos="2520950" algn="l"/>
                  </a:tabLst>
                </a:pPr>
                <a:r>
                  <a:rPr lang="en-US" b="1">
                    <a:latin typeface="Comic Sans MS" pitchFamily="66" charset="0"/>
                    <a:sym typeface="Symbol" pitchFamily="18" charset="2"/>
                  </a:rPr>
                  <a:t>for all values of </a:t>
                </a:r>
                <a:r>
                  <a:rPr lang="en-US" sz="2600" b="1" i="1">
                    <a:sym typeface="Symbol" pitchFamily="18" charset="2"/>
                  </a:rPr>
                  <a:t>x</a:t>
                </a:r>
              </a:p>
            </p:txBody>
          </p:sp>
          <p:graphicFrame>
            <p:nvGraphicFramePr>
              <p:cNvPr id="25609" name="Object 31"/>
              <p:cNvGraphicFramePr>
                <a:graphicFrameLocks noChangeAspect="1"/>
              </p:cNvGraphicFramePr>
              <p:nvPr/>
            </p:nvGraphicFramePr>
            <p:xfrm>
              <a:off x="1416" y="3518"/>
              <a:ext cx="756" cy="546"/>
            </p:xfrm>
            <a:graphic>
              <a:graphicData uri="http://schemas.openxmlformats.org/presentationml/2006/ole">
                <p:oleObj spid="_x0000_s3074" name="Equation" r:id="rId4" imgW="686160" imgH="482040" progId="Equation.3">
                  <p:embed/>
                </p:oleObj>
              </a:graphicData>
            </a:graphic>
          </p:graphicFrame>
        </p:grpSp>
      </p:grpSp>
      <p:sp>
        <p:nvSpPr>
          <p:cNvPr id="248868" name="AutoShape 36"/>
          <p:cNvSpPr>
            <a:spLocks noChangeArrowheads="1"/>
          </p:cNvSpPr>
          <p:nvPr/>
        </p:nvSpPr>
        <p:spPr bwMode="auto">
          <a:xfrm flipV="1">
            <a:off x="8763000" y="114300"/>
            <a:ext cx="228600" cy="171450"/>
          </a:xfrm>
          <a:prstGeom prst="star5">
            <a:avLst/>
          </a:prstGeom>
          <a:solidFill>
            <a:schemeClr val="accent1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10800000" wrap="none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23AE6-A9B1-1F4D-A7F9-2E6F746D4C1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smtClean="0"/>
              <a:t>Search Optimization for Decis</a:t>
            </a:r>
            <a:r>
              <a:rPr lang="en-US" dirty="0" err="1" smtClean="0"/>
              <a:t>i</a:t>
            </a:r>
            <a:r>
              <a:rPr smtClean="0"/>
              <a:t>on Making</a:t>
            </a:r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7"/>
          <p:cNvGrpSpPr>
            <a:grpSpLocks/>
          </p:cNvGrpSpPr>
          <p:nvPr/>
        </p:nvGrpSpPr>
        <p:grpSpPr bwMode="auto">
          <a:xfrm>
            <a:off x="609600" y="459582"/>
            <a:ext cx="7543800" cy="759619"/>
            <a:chOff x="384" y="386"/>
            <a:chExt cx="4752" cy="638"/>
          </a:xfrm>
        </p:grpSpPr>
        <p:graphicFrame>
          <p:nvGraphicFramePr>
            <p:cNvPr id="28685" name="Object 6"/>
            <p:cNvGraphicFramePr>
              <a:graphicFrameLocks noChangeAspect="1"/>
            </p:cNvGraphicFramePr>
            <p:nvPr/>
          </p:nvGraphicFramePr>
          <p:xfrm>
            <a:off x="848" y="658"/>
            <a:ext cx="1107" cy="334"/>
          </p:xfrm>
          <a:graphic>
            <a:graphicData uri="http://schemas.openxmlformats.org/presentationml/2006/ole">
              <p:oleObj spid="_x0000_s4100" name="Equation" r:id="rId3" imgW="1029240" imgH="279000" progId="Equation.3">
                <p:embed/>
              </p:oleObj>
            </a:graphicData>
          </a:graphic>
        </p:graphicFrame>
        <p:sp>
          <p:nvSpPr>
            <p:cNvPr id="28686" name="Rectangle 7"/>
            <p:cNvSpPr>
              <a:spLocks noChangeArrowheads="1"/>
            </p:cNvSpPr>
            <p:nvPr/>
          </p:nvSpPr>
          <p:spPr bwMode="auto">
            <a:xfrm>
              <a:off x="384" y="386"/>
              <a:ext cx="4752" cy="6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 eaLnBrk="1" hangingPunct="1">
                <a:lnSpc>
                  <a:spcPct val="120000"/>
                </a:lnSpc>
                <a:buFont typeface="Wingdings" pitchFamily="2" charset="2"/>
                <a:buNone/>
                <a:tabLst>
                  <a:tab pos="2520950" algn="l"/>
                  <a:tab pos="5486400" algn="l"/>
                </a:tabLst>
              </a:pPr>
              <a:r>
                <a:rPr lang="en-US" b="1">
                  <a:latin typeface="Comic Sans MS" pitchFamily="66" charset="0"/>
                </a:rPr>
                <a:t>The graphs of the increasing functions              	and 		are </a:t>
              </a:r>
            </a:p>
          </p:txBody>
        </p:sp>
        <p:graphicFrame>
          <p:nvGraphicFramePr>
            <p:cNvPr id="28687" name="Object 10"/>
            <p:cNvGraphicFramePr>
              <a:graphicFrameLocks noChangeAspect="1"/>
            </p:cNvGraphicFramePr>
            <p:nvPr/>
          </p:nvGraphicFramePr>
          <p:xfrm>
            <a:off x="2496" y="653"/>
            <a:ext cx="1795" cy="371"/>
          </p:xfrm>
          <a:graphic>
            <a:graphicData uri="http://schemas.openxmlformats.org/presentationml/2006/ole">
              <p:oleObj spid="_x0000_s4101" name="Equation" r:id="rId4" imgW="1690200" imgH="317160" progId="Equation.3">
                <p:embed/>
              </p:oleObj>
            </a:graphicData>
          </a:graphic>
        </p:graphicFrame>
      </p:grpSp>
      <p:grpSp>
        <p:nvGrpSpPr>
          <p:cNvPr id="3" name="Group 21"/>
          <p:cNvGrpSpPr>
            <a:grpSpLocks/>
          </p:cNvGrpSpPr>
          <p:nvPr/>
        </p:nvGrpSpPr>
        <p:grpSpPr bwMode="auto">
          <a:xfrm>
            <a:off x="2057400" y="1200150"/>
            <a:ext cx="4292600" cy="1657350"/>
            <a:chOff x="144" y="1248"/>
            <a:chExt cx="2704" cy="1392"/>
          </a:xfrm>
        </p:grpSpPr>
        <p:pic>
          <p:nvPicPr>
            <p:cNvPr id="28682" name="Picture 12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160" y="1248"/>
              <a:ext cx="2688" cy="1392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  <a:effectLst/>
          </p:spPr>
        </p:pic>
        <p:graphicFrame>
          <p:nvGraphicFramePr>
            <p:cNvPr id="28683" name="Object 14"/>
            <p:cNvGraphicFramePr>
              <a:graphicFrameLocks noChangeAspect="1"/>
            </p:cNvGraphicFramePr>
            <p:nvPr/>
          </p:nvGraphicFramePr>
          <p:xfrm>
            <a:off x="208" y="1440"/>
            <a:ext cx="1107" cy="334"/>
          </p:xfrm>
          <a:graphic>
            <a:graphicData uri="http://schemas.openxmlformats.org/presentationml/2006/ole">
              <p:oleObj spid="_x0000_s4099" name="Equation" r:id="rId6" imgW="1029240" imgH="279000" progId="Equation.3">
                <p:embed/>
              </p:oleObj>
            </a:graphicData>
          </a:graphic>
        </p:graphicFrame>
        <p:sp>
          <p:nvSpPr>
            <p:cNvPr id="28684" name="Rectangle 18"/>
            <p:cNvSpPr>
              <a:spLocks noChangeArrowheads="1"/>
            </p:cNvSpPr>
            <p:nvPr/>
          </p:nvSpPr>
          <p:spPr bwMode="auto">
            <a:xfrm>
              <a:off x="144" y="1248"/>
              <a:ext cx="2688" cy="1392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4" name="Group 22"/>
          <p:cNvGrpSpPr>
            <a:grpSpLocks/>
          </p:cNvGrpSpPr>
          <p:nvPr/>
        </p:nvGrpSpPr>
        <p:grpSpPr bwMode="auto">
          <a:xfrm>
            <a:off x="2057400" y="2971800"/>
            <a:ext cx="4267200" cy="1657350"/>
            <a:chOff x="2976" y="1248"/>
            <a:chExt cx="2688" cy="1392"/>
          </a:xfrm>
        </p:grpSpPr>
        <p:pic>
          <p:nvPicPr>
            <p:cNvPr id="28679" name="Picture 13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2976" y="1248"/>
              <a:ext cx="2688" cy="1389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  <a:effectLst/>
          </p:spPr>
        </p:pic>
        <p:graphicFrame>
          <p:nvGraphicFramePr>
            <p:cNvPr id="28680" name="Object 16"/>
            <p:cNvGraphicFramePr>
              <a:graphicFrameLocks noChangeAspect="1"/>
            </p:cNvGraphicFramePr>
            <p:nvPr/>
          </p:nvGraphicFramePr>
          <p:xfrm>
            <a:off x="3120" y="1488"/>
            <a:ext cx="1795" cy="371"/>
          </p:xfrm>
          <a:graphic>
            <a:graphicData uri="http://schemas.openxmlformats.org/presentationml/2006/ole">
              <p:oleObj spid="_x0000_s4098" name="Equation" r:id="rId8" imgW="1690200" imgH="317160" progId="Equation.3">
                <p:embed/>
              </p:oleObj>
            </a:graphicData>
          </a:graphic>
        </p:graphicFrame>
        <p:sp>
          <p:nvSpPr>
            <p:cNvPr id="28681" name="Rectangle 20"/>
            <p:cNvSpPr>
              <a:spLocks noChangeArrowheads="1"/>
            </p:cNvSpPr>
            <p:nvPr/>
          </p:nvSpPr>
          <p:spPr bwMode="auto">
            <a:xfrm>
              <a:off x="2976" y="1248"/>
              <a:ext cx="2688" cy="1392"/>
            </a:xfrm>
            <a:prstGeom prst="rect">
              <a:avLst/>
            </a:prstGeom>
            <a:noFill/>
            <a:ln w="381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51930" name="Rectangle 26"/>
          <p:cNvSpPr>
            <a:spLocks noChangeArrowheads="1"/>
          </p:cNvSpPr>
          <p:nvPr/>
        </p:nvSpPr>
        <p:spPr bwMode="auto">
          <a:xfrm>
            <a:off x="685800" y="3020616"/>
            <a:ext cx="7620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 eaLnBrk="1" hangingPunct="1">
              <a:buFont typeface="Wingdings" pitchFamily="2" charset="2"/>
              <a:buNone/>
              <a:tabLst>
                <a:tab pos="1800225" algn="l"/>
                <a:tab pos="2520950" algn="l"/>
              </a:tabLst>
            </a:pPr>
            <a:r>
              <a:rPr lang="en-US" b="1">
                <a:latin typeface="Comic Sans MS" pitchFamily="66" charset="0"/>
              </a:rPr>
              <a:t>and</a:t>
            </a:r>
          </a:p>
        </p:txBody>
      </p:sp>
      <p:sp>
        <p:nvSpPr>
          <p:cNvPr id="251931" name="AutoShape 27"/>
          <p:cNvSpPr>
            <a:spLocks noChangeArrowheads="1"/>
          </p:cNvSpPr>
          <p:nvPr/>
        </p:nvSpPr>
        <p:spPr bwMode="auto">
          <a:xfrm flipV="1">
            <a:off x="8763000" y="114300"/>
            <a:ext cx="228600" cy="171450"/>
          </a:xfrm>
          <a:prstGeom prst="star5">
            <a:avLst/>
          </a:prstGeom>
          <a:solidFill>
            <a:schemeClr val="accent1"/>
          </a:solidFill>
          <a:ln w="381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10800000" wrap="none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23AE6-A9B1-1F4D-A7F9-2E6F746D4C1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193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>
          <a:xfrm>
            <a:off x="611188" y="141685"/>
            <a:ext cx="7772400" cy="857250"/>
          </a:xfrm>
        </p:spPr>
        <p:txBody>
          <a:bodyPr>
            <a:normAutofit fontScale="90000"/>
          </a:bodyPr>
          <a:lstStyle/>
          <a:p>
            <a:endParaRPr lang="zh-TW" altLang="en-US" sz="4800" b="1" dirty="0">
              <a:solidFill>
                <a:srgbClr val="FF3300"/>
              </a:solidFill>
              <a:latin typeface="Comic Sans MS" pitchFamily="66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FD3EF4-E2A3-451C-9C9B-A16E16610897}" type="slidenum">
              <a:rPr lang="zh-TW" altLang="en-US"/>
              <a:pPr/>
              <a:t>21</a:t>
            </a:fld>
            <a:endParaRPr lang="en-US" altLang="zh-TW"/>
          </a:p>
        </p:txBody>
      </p:sp>
      <p:sp>
        <p:nvSpPr>
          <p:cNvPr id="49155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457200" y="914400"/>
            <a:ext cx="8229600" cy="3242072"/>
          </a:xfrm>
        </p:spPr>
        <p:txBody>
          <a:bodyPr>
            <a:normAutofit fontScale="70000" lnSpcReduction="20000"/>
          </a:bodyPr>
          <a:lstStyle/>
          <a:p>
            <a:pPr algn="just"/>
            <a:r>
              <a:rPr lang="en-US" altLang="zh-TW" sz="3600" dirty="0" smtClean="0">
                <a:solidFill>
                  <a:srgbClr val="3366FF"/>
                </a:solidFill>
                <a:latin typeface="Comic Sans MS" pitchFamily="66" charset="0"/>
              </a:rPr>
              <a:t>The </a:t>
            </a:r>
            <a:r>
              <a:rPr lang="en-US" altLang="zh-TW" sz="3600" dirty="0">
                <a:solidFill>
                  <a:srgbClr val="00CC00"/>
                </a:solidFill>
                <a:latin typeface="Comic Sans MS" pitchFamily="66" charset="0"/>
              </a:rPr>
              <a:t>derivative f'(x)</a:t>
            </a:r>
            <a:r>
              <a:rPr lang="en-US" altLang="zh-TW" sz="3600" dirty="0">
                <a:solidFill>
                  <a:srgbClr val="3366FF"/>
                </a:solidFill>
                <a:latin typeface="Comic Sans MS" pitchFamily="66" charset="0"/>
              </a:rPr>
              <a:t> of the function f(x) is the slope of the tangent at the point (x, f(x)). </a:t>
            </a:r>
            <a:endParaRPr lang="en-US" altLang="zh-TW" sz="3600" dirty="0" smtClean="0">
              <a:solidFill>
                <a:srgbClr val="3366FF"/>
              </a:solidFill>
              <a:latin typeface="Comic Sans MS" pitchFamily="66" charset="0"/>
            </a:endParaRPr>
          </a:p>
          <a:p>
            <a:pPr algn="just"/>
            <a:r>
              <a:rPr lang="en-US" altLang="zh-TW" sz="3600" dirty="0" smtClean="0">
                <a:solidFill>
                  <a:srgbClr val="3366FF"/>
                </a:solidFill>
                <a:latin typeface="Comic Sans MS" pitchFamily="66" charset="0"/>
              </a:rPr>
              <a:t> A derivative f'(x) of a function f depicts how the function f is </a:t>
            </a:r>
            <a:r>
              <a:rPr lang="en-US" altLang="zh-TW" sz="3600" dirty="0" smtClean="0">
                <a:solidFill>
                  <a:srgbClr val="00CC00"/>
                </a:solidFill>
                <a:latin typeface="Comic Sans MS" pitchFamily="66" charset="0"/>
              </a:rPr>
              <a:t>changing at point x</a:t>
            </a:r>
            <a:r>
              <a:rPr lang="en-US" altLang="zh-TW" sz="3600" dirty="0" smtClean="0">
                <a:solidFill>
                  <a:srgbClr val="3366FF"/>
                </a:solidFill>
                <a:latin typeface="Comic Sans MS" pitchFamily="66" charset="0"/>
              </a:rPr>
              <a:t>.</a:t>
            </a:r>
            <a:r>
              <a:rPr lang="en-US" altLang="zh-TW" sz="3600" dirty="0" smtClean="0">
                <a:solidFill>
                  <a:srgbClr val="0066FF"/>
                </a:solidFill>
                <a:latin typeface="Comic Sans MS" pitchFamily="66" charset="0"/>
              </a:rPr>
              <a:t> </a:t>
            </a:r>
            <a:r>
              <a:rPr lang="en-US" altLang="zh-TW" sz="3600" dirty="0" smtClean="0">
                <a:solidFill>
                  <a:srgbClr val="3366FF"/>
                </a:solidFill>
                <a:latin typeface="Comic Sans MS" pitchFamily="66" charset="0"/>
              </a:rPr>
              <a:t> </a:t>
            </a:r>
          </a:p>
          <a:p>
            <a:r>
              <a:rPr lang="zh-TW" altLang="en-US" sz="3600" dirty="0" smtClean="0">
                <a:solidFill>
                  <a:srgbClr val="3366FF"/>
                </a:solidFill>
                <a:latin typeface="Comic Sans MS" pitchFamily="66" charset="0"/>
              </a:rPr>
              <a:t> </a:t>
            </a:r>
            <a:r>
              <a:rPr lang="en-US" altLang="zh-TW" sz="3600" dirty="0" smtClean="0">
                <a:solidFill>
                  <a:srgbClr val="3366FF"/>
                </a:solidFill>
                <a:latin typeface="Comic Sans MS" pitchFamily="66" charset="0"/>
              </a:rPr>
              <a:t>f must be </a:t>
            </a:r>
            <a:r>
              <a:rPr lang="en-US" altLang="zh-TW" sz="3600" dirty="0" smtClean="0">
                <a:solidFill>
                  <a:srgbClr val="00CC00"/>
                </a:solidFill>
                <a:latin typeface="Comic Sans MS" pitchFamily="66" charset="0"/>
              </a:rPr>
              <a:t>continuous at point x</a:t>
            </a:r>
            <a:r>
              <a:rPr lang="en-US" altLang="zh-TW" sz="3600" dirty="0" smtClean="0">
                <a:solidFill>
                  <a:srgbClr val="3366FF"/>
                </a:solidFill>
                <a:latin typeface="Comic Sans MS" pitchFamily="66" charset="0"/>
              </a:rPr>
              <a:t> in order for there to be a derivative at that point. A function which has a derivative is said to be </a:t>
            </a:r>
            <a:r>
              <a:rPr lang="en-US" altLang="zh-TW" sz="3600" dirty="0" smtClean="0">
                <a:solidFill>
                  <a:srgbClr val="00CC00"/>
                </a:solidFill>
                <a:latin typeface="Comic Sans MS" pitchFamily="66" charset="0"/>
              </a:rPr>
              <a:t>differentiable</a:t>
            </a:r>
            <a:r>
              <a:rPr lang="en-US" altLang="zh-TW" sz="3600" dirty="0" smtClean="0">
                <a:solidFill>
                  <a:srgbClr val="3366FF"/>
                </a:solidFill>
                <a:latin typeface="Comic Sans MS" pitchFamily="66" charset="0"/>
              </a:rPr>
              <a:t>. </a:t>
            </a:r>
            <a:br>
              <a:rPr lang="en-US" altLang="zh-TW" sz="3600" dirty="0" smtClean="0">
                <a:solidFill>
                  <a:srgbClr val="3366FF"/>
                </a:solidFill>
                <a:latin typeface="Comic Sans MS" pitchFamily="66" charset="0"/>
              </a:rPr>
            </a:br>
            <a:endParaRPr lang="zh-TW" altLang="en-US" sz="3600" dirty="0" smtClean="0">
              <a:solidFill>
                <a:srgbClr val="3366FF"/>
              </a:solidFill>
              <a:latin typeface="Comic Sans MS" pitchFamily="66" charset="0"/>
            </a:endParaRPr>
          </a:p>
          <a:p>
            <a:pPr algn="just">
              <a:buFontTx/>
              <a:buNone/>
            </a:pPr>
            <a:endParaRPr lang="zh-TW" altLang="en-US" sz="3600" dirty="0">
              <a:solidFill>
                <a:srgbClr val="3366FF"/>
              </a:solidFill>
              <a:latin typeface="Comic Sans MS" pitchFamily="66" charset="0"/>
            </a:endParaRPr>
          </a:p>
        </p:txBody>
      </p:sp>
      <p:pic>
        <p:nvPicPr>
          <p:cNvPr id="49158" name="Picture 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19200" y="3823282"/>
            <a:ext cx="6400800" cy="8630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52EBB-9993-4C8D-9D8A-45AACE1CD31A}" type="slidenum">
              <a:rPr lang="zh-TW" altLang="en-US"/>
              <a:pPr/>
              <a:t>22</a:t>
            </a:fld>
            <a:endParaRPr lang="en-US" altLang="zh-TW" dirty="0"/>
          </a:p>
        </p:txBody>
      </p:sp>
      <p:sp>
        <p:nvSpPr>
          <p:cNvPr id="11267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0" y="0"/>
            <a:ext cx="8820150" cy="5866210"/>
          </a:xfrm>
        </p:spPr>
        <p:txBody>
          <a:bodyPr>
            <a:normAutofit fontScale="92500" lnSpcReduction="10000"/>
          </a:bodyPr>
          <a:lstStyle/>
          <a:p>
            <a:pPr>
              <a:buFontTx/>
              <a:buNone/>
            </a:pPr>
            <a:r>
              <a:rPr lang="en-US" altLang="zh-TW" b="1" dirty="0">
                <a:solidFill>
                  <a:srgbClr val="800040"/>
                </a:solidFill>
              </a:rPr>
              <a:t>   </a:t>
            </a:r>
            <a:r>
              <a:rPr lang="en-US" altLang="zh-TW" b="1" dirty="0">
                <a:solidFill>
                  <a:srgbClr val="FF3300"/>
                </a:solidFill>
                <a:latin typeface="Comic Sans MS" pitchFamily="66" charset="0"/>
              </a:rPr>
              <a:t>Average Rate of Change of f over [a, b]: Difference Quotient</a:t>
            </a:r>
          </a:p>
          <a:p>
            <a:pPr>
              <a:buFontTx/>
              <a:buNone/>
            </a:pPr>
            <a:r>
              <a:rPr lang="en-US" altLang="zh-TW" sz="3600" dirty="0">
                <a:solidFill>
                  <a:srgbClr val="000000"/>
                </a:solidFill>
                <a:latin typeface="Comic Sans MS" pitchFamily="66" charset="0"/>
              </a:rPr>
              <a:t>  </a:t>
            </a:r>
            <a:r>
              <a:rPr lang="en-US" altLang="zh-TW" sz="3600" dirty="0">
                <a:solidFill>
                  <a:srgbClr val="3366FF"/>
                </a:solidFill>
                <a:latin typeface="Comic Sans MS" pitchFamily="66" charset="0"/>
              </a:rPr>
              <a:t>The average rate of change of the function f over the interval [a, b] is </a:t>
            </a:r>
          </a:p>
          <a:p>
            <a:pPr>
              <a:buFontTx/>
              <a:buNone/>
            </a:pPr>
            <a:r>
              <a:rPr lang="en-US" altLang="zh-TW" sz="3600" dirty="0">
                <a:solidFill>
                  <a:srgbClr val="3366FF"/>
                </a:solidFill>
                <a:latin typeface="Comic Sans MS" pitchFamily="66" charset="0"/>
              </a:rPr>
              <a:t>  Average rate of change of </a:t>
            </a:r>
          </a:p>
          <a:p>
            <a:pPr>
              <a:buFontTx/>
              <a:buNone/>
            </a:pPr>
            <a:r>
              <a:rPr lang="en-US" altLang="zh-TW" sz="3600" dirty="0">
                <a:solidFill>
                  <a:srgbClr val="3366FF"/>
                </a:solidFill>
                <a:latin typeface="Comic Sans MS" pitchFamily="66" charset="0"/>
              </a:rPr>
              <a:t>  f =     f   = f(b) - f(a)</a:t>
            </a:r>
            <a:r>
              <a:rPr lang="en-US" altLang="zh-TW" sz="3600" dirty="0">
                <a:solidFill>
                  <a:srgbClr val="000000"/>
                </a:solidFill>
                <a:latin typeface="Comic Sans MS" pitchFamily="66" charset="0"/>
              </a:rPr>
              <a:t/>
            </a:r>
            <a:br>
              <a:rPr lang="en-US" altLang="zh-TW" sz="3600" dirty="0">
                <a:solidFill>
                  <a:srgbClr val="000000"/>
                </a:solidFill>
                <a:latin typeface="Comic Sans MS" pitchFamily="66" charset="0"/>
              </a:rPr>
            </a:br>
            <a:r>
              <a:rPr lang="en-US" altLang="zh-TW" sz="3600" dirty="0">
                <a:solidFill>
                  <a:srgbClr val="000000"/>
                </a:solidFill>
                <a:latin typeface="Comic Sans MS" pitchFamily="66" charset="0"/>
              </a:rPr>
              <a:t> </a:t>
            </a:r>
          </a:p>
          <a:p>
            <a:pPr>
              <a:buFontTx/>
              <a:buNone/>
            </a:pPr>
            <a:endParaRPr lang="en-US" altLang="zh-TW" sz="3600" dirty="0">
              <a:solidFill>
                <a:srgbClr val="000000"/>
              </a:solidFill>
              <a:latin typeface="Comic Sans MS" pitchFamily="66" charset="0"/>
            </a:endParaRPr>
          </a:p>
          <a:p>
            <a:pPr>
              <a:buFontTx/>
              <a:buNone/>
            </a:pPr>
            <a:r>
              <a:rPr lang="en-US" altLang="zh-TW" sz="3600" dirty="0">
                <a:solidFill>
                  <a:srgbClr val="000000"/>
                </a:solidFill>
                <a:latin typeface="Comic Sans MS" pitchFamily="66" charset="0"/>
              </a:rPr>
              <a:t>   </a:t>
            </a:r>
            <a:r>
              <a:rPr lang="en-US" altLang="zh-TW" sz="3600" dirty="0">
                <a:solidFill>
                  <a:srgbClr val="3366FF"/>
                </a:solidFill>
                <a:latin typeface="Comic Sans MS" pitchFamily="66" charset="0"/>
              </a:rPr>
              <a:t>=Slope of line through points P and Q in the figure</a:t>
            </a:r>
          </a:p>
          <a:p>
            <a:pPr>
              <a:buFontTx/>
              <a:buNone/>
            </a:pPr>
            <a:endParaRPr lang="en-US" altLang="zh-TW" sz="3600" dirty="0">
              <a:solidFill>
                <a:srgbClr val="3366FF"/>
              </a:solidFill>
              <a:latin typeface="Comic Sans MS" pitchFamily="66" charset="0"/>
            </a:endParaRPr>
          </a:p>
          <a:p>
            <a:pPr>
              <a:buFontTx/>
              <a:buNone/>
            </a:pPr>
            <a:r>
              <a:rPr lang="en-US" altLang="zh-TW" sz="3600" dirty="0">
                <a:solidFill>
                  <a:srgbClr val="3366FF"/>
                </a:solidFill>
                <a:latin typeface="Comic Sans MS" pitchFamily="66" charset="0"/>
              </a:rPr>
              <a:t>             </a:t>
            </a:r>
            <a:endParaRPr lang="zh-TW" altLang="en-US" sz="3600" dirty="0">
              <a:solidFill>
                <a:srgbClr val="3366FF"/>
              </a:solidFill>
              <a:latin typeface="Comic Sans MS" pitchFamily="66" charset="0"/>
            </a:endParaRPr>
          </a:p>
        </p:txBody>
      </p:sp>
      <p:sp>
        <p:nvSpPr>
          <p:cNvPr id="11270" name="AutoShape 6"/>
          <p:cNvSpPr>
            <a:spLocks noChangeArrowheads="1"/>
          </p:cNvSpPr>
          <p:nvPr/>
        </p:nvSpPr>
        <p:spPr bwMode="auto">
          <a:xfrm>
            <a:off x="1331913" y="2302669"/>
            <a:ext cx="215900" cy="215504"/>
          </a:xfrm>
          <a:prstGeom prst="triangle">
            <a:avLst>
              <a:gd name="adj" fmla="val 50000"/>
            </a:avLst>
          </a:prstGeom>
          <a:solidFill>
            <a:schemeClr val="bg1"/>
          </a:solidFill>
          <a:ln w="28575">
            <a:solidFill>
              <a:srgbClr val="0066FF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grpSp>
        <p:nvGrpSpPr>
          <p:cNvPr id="2" name="Group 10"/>
          <p:cNvGrpSpPr>
            <a:grpSpLocks/>
          </p:cNvGrpSpPr>
          <p:nvPr/>
        </p:nvGrpSpPr>
        <p:grpSpPr bwMode="auto">
          <a:xfrm>
            <a:off x="1187451" y="2463403"/>
            <a:ext cx="1008063" cy="646510"/>
            <a:chOff x="748" y="2069"/>
            <a:chExt cx="635" cy="543"/>
          </a:xfrm>
        </p:grpSpPr>
        <p:sp>
          <p:nvSpPr>
            <p:cNvPr id="11269" name="AutoShape 5"/>
            <p:cNvSpPr>
              <a:spLocks noChangeArrowheads="1"/>
            </p:cNvSpPr>
            <p:nvPr/>
          </p:nvSpPr>
          <p:spPr bwMode="auto">
            <a:xfrm>
              <a:off x="839" y="2205"/>
              <a:ext cx="136" cy="181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 w="28575">
              <a:solidFill>
                <a:srgbClr val="0066FF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1271" name="Text Box 7"/>
            <p:cNvSpPr txBox="1">
              <a:spLocks noChangeArrowheads="1"/>
            </p:cNvSpPr>
            <p:nvPr/>
          </p:nvSpPr>
          <p:spPr bwMode="auto">
            <a:xfrm>
              <a:off x="884" y="2069"/>
              <a:ext cx="499" cy="5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TW" sz="3600" dirty="0">
                  <a:solidFill>
                    <a:srgbClr val="3366FF"/>
                  </a:solidFill>
                  <a:latin typeface="Comic Sans MS" pitchFamily="66" charset="0"/>
                </a:rPr>
                <a:t> x</a:t>
              </a:r>
            </a:p>
          </p:txBody>
        </p:sp>
        <p:sp>
          <p:nvSpPr>
            <p:cNvPr id="11273" name="Line 9"/>
            <p:cNvSpPr>
              <a:spLocks noChangeShapeType="1"/>
            </p:cNvSpPr>
            <p:nvPr/>
          </p:nvSpPr>
          <p:spPr bwMode="auto">
            <a:xfrm>
              <a:off x="748" y="2160"/>
              <a:ext cx="545" cy="0"/>
            </a:xfrm>
            <a:prstGeom prst="line">
              <a:avLst/>
            </a:prstGeom>
            <a:noFill/>
            <a:ln w="28575">
              <a:solidFill>
                <a:srgbClr val="0066FF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 dirty="0"/>
            </a:p>
          </p:txBody>
        </p:sp>
      </p:grpSp>
      <p:grpSp>
        <p:nvGrpSpPr>
          <p:cNvPr id="3" name="Group 13"/>
          <p:cNvGrpSpPr>
            <a:grpSpLocks/>
          </p:cNvGrpSpPr>
          <p:nvPr/>
        </p:nvGrpSpPr>
        <p:grpSpPr bwMode="auto">
          <a:xfrm>
            <a:off x="2700339" y="2649141"/>
            <a:ext cx="2592387" cy="1421606"/>
            <a:chOff x="1701" y="2225"/>
            <a:chExt cx="1633" cy="1194"/>
          </a:xfrm>
        </p:grpSpPr>
        <p:sp>
          <p:nvSpPr>
            <p:cNvPr id="11275" name="Text Box 11"/>
            <p:cNvSpPr txBox="1">
              <a:spLocks noChangeArrowheads="1"/>
            </p:cNvSpPr>
            <p:nvPr/>
          </p:nvSpPr>
          <p:spPr bwMode="auto">
            <a:xfrm>
              <a:off x="1974" y="2225"/>
              <a:ext cx="1360" cy="11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</a:pPr>
              <a:r>
                <a:rPr lang="en-US" altLang="zh-TW" sz="3600" dirty="0">
                  <a:solidFill>
                    <a:srgbClr val="3366FF"/>
                  </a:solidFill>
                  <a:latin typeface="Comic Sans MS" pitchFamily="66" charset="0"/>
                </a:rPr>
                <a:t>b - a</a:t>
              </a:r>
            </a:p>
            <a:p>
              <a:pPr>
                <a:spcBef>
                  <a:spcPct val="50000"/>
                </a:spcBef>
              </a:pPr>
              <a:endParaRPr lang="zh-TW" altLang="en-US" sz="3600">
                <a:solidFill>
                  <a:srgbClr val="3366FF"/>
                </a:solidFill>
                <a:latin typeface="Comic Sans MS" pitchFamily="66" charset="0"/>
              </a:endParaRPr>
            </a:p>
          </p:txBody>
        </p:sp>
        <p:sp>
          <p:nvSpPr>
            <p:cNvPr id="11276" name="Line 12"/>
            <p:cNvSpPr>
              <a:spLocks noChangeShapeType="1"/>
            </p:cNvSpPr>
            <p:nvPr/>
          </p:nvSpPr>
          <p:spPr bwMode="auto">
            <a:xfrm>
              <a:off x="1701" y="2251"/>
              <a:ext cx="1360" cy="0"/>
            </a:xfrm>
            <a:prstGeom prst="line">
              <a:avLst/>
            </a:prstGeom>
            <a:noFill/>
            <a:ln w="28575">
              <a:solidFill>
                <a:srgbClr val="0066FF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endParaRPr lang="en-US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AF83B1-54B4-41E0-9C85-B28E3733608A}" type="slidenum">
              <a:rPr lang="zh-TW" altLang="en-US"/>
              <a:pPr/>
              <a:t>23</a:t>
            </a:fld>
            <a:endParaRPr lang="en-US" altLang="zh-TW" dirty="0"/>
          </a:p>
        </p:txBody>
      </p:sp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0" y="33337"/>
            <a:ext cx="9144000" cy="5197079"/>
            <a:chOff x="0" y="28"/>
            <a:chExt cx="5760" cy="4365"/>
          </a:xfrm>
        </p:grpSpPr>
        <p:pic>
          <p:nvPicPr>
            <p:cNvPr id="14340" name="Picture 4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0" y="28"/>
              <a:ext cx="5760" cy="3357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14342" name="Rectangle 6"/>
            <p:cNvSpPr>
              <a:spLocks noChangeArrowheads="1"/>
            </p:cNvSpPr>
            <p:nvPr/>
          </p:nvSpPr>
          <p:spPr bwMode="auto">
            <a:xfrm>
              <a:off x="136" y="3488"/>
              <a:ext cx="5511" cy="9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r>
                <a:rPr lang="en-US" altLang="zh-TW" sz="3200" dirty="0">
                  <a:solidFill>
                    <a:srgbClr val="3366FF"/>
                  </a:solidFill>
                  <a:latin typeface="Comic Sans MS" pitchFamily="66" charset="0"/>
                </a:rPr>
                <a:t>This average rate of change the </a:t>
              </a:r>
            </a:p>
            <a:p>
              <a:r>
                <a:rPr lang="en-US" altLang="zh-TW" sz="3200" dirty="0">
                  <a:solidFill>
                    <a:srgbClr val="3366FF"/>
                  </a:solidFill>
                  <a:latin typeface="Comic Sans MS" pitchFamily="66" charset="0"/>
                </a:rPr>
                <a:t>diff quotient of f over the interval [a, b]. 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F0E210-E4A2-402C-99CD-400318859805}" type="slidenum">
              <a:rPr lang="zh-TW" altLang="en-US"/>
              <a:pPr/>
              <a:t>24</a:t>
            </a:fld>
            <a:endParaRPr lang="en-US" altLang="zh-TW"/>
          </a:p>
        </p:txBody>
      </p:sp>
      <p:sp>
        <p:nvSpPr>
          <p:cNvPr id="34819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0" y="0"/>
            <a:ext cx="9144000" cy="4376738"/>
          </a:xfrm>
        </p:spPr>
        <p:txBody>
          <a:bodyPr/>
          <a:lstStyle/>
          <a:p>
            <a:pPr algn="ctr">
              <a:buFontTx/>
              <a:buNone/>
            </a:pPr>
            <a:r>
              <a:rPr lang="en-US" altLang="zh-TW" b="1">
                <a:solidFill>
                  <a:srgbClr val="EE0088"/>
                </a:solidFill>
              </a:rPr>
              <a:t>        </a:t>
            </a:r>
            <a:r>
              <a:rPr lang="en-US" altLang="zh-TW" sz="3400" b="1">
                <a:solidFill>
                  <a:srgbClr val="FF3300"/>
                </a:solidFill>
                <a:latin typeface="Comic Sans MS" pitchFamily="66" charset="0"/>
              </a:rPr>
              <a:t>Slope of the Secant Line and Slope    of the Tangent Line</a:t>
            </a:r>
          </a:p>
          <a:p>
            <a:pPr>
              <a:buFontTx/>
              <a:buNone/>
            </a:pPr>
            <a:r>
              <a:rPr lang="en-US" altLang="zh-TW" sz="3600">
                <a:solidFill>
                  <a:srgbClr val="3366FF"/>
                </a:solidFill>
                <a:latin typeface="Comic Sans MS" pitchFamily="66" charset="0"/>
              </a:rPr>
              <a:t>  </a:t>
            </a:r>
            <a:r>
              <a:rPr lang="en-US" altLang="zh-TW">
                <a:solidFill>
                  <a:srgbClr val="3366FF"/>
                </a:solidFill>
                <a:latin typeface="Comic Sans MS" pitchFamily="66" charset="0"/>
              </a:rPr>
              <a:t>The slope of the secant line through</a:t>
            </a:r>
          </a:p>
          <a:p>
            <a:pPr>
              <a:buFontTx/>
              <a:buNone/>
            </a:pPr>
            <a:r>
              <a:rPr lang="en-US" altLang="zh-TW">
                <a:solidFill>
                  <a:srgbClr val="3366FF"/>
                </a:solidFill>
                <a:latin typeface="Comic Sans MS" pitchFamily="66" charset="0"/>
              </a:rPr>
              <a:t>   (x, f(x)) and (x+h, f(x+h)) is the same as the average rate of change of f over the interval [x, x+h], or the difference quotient: </a:t>
            </a:r>
            <a:endParaRPr lang="zh-TW" altLang="en-US">
              <a:solidFill>
                <a:srgbClr val="3366FF"/>
              </a:solidFill>
              <a:latin typeface="Comic Sans MS" pitchFamily="66" charset="0"/>
            </a:endParaRPr>
          </a:p>
        </p:txBody>
      </p:sp>
      <p:pic>
        <p:nvPicPr>
          <p:cNvPr id="34834" name="Picture 18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2540794"/>
            <a:ext cx="9144000" cy="26027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DB52BD-7CA5-4421-929D-BB594BC1E336}" type="slidenum">
              <a:rPr lang="zh-TW" altLang="en-US"/>
              <a:pPr/>
              <a:t>25</a:t>
            </a:fld>
            <a:endParaRPr lang="en-US" altLang="zh-TW"/>
          </a:p>
        </p:txBody>
      </p:sp>
      <p:sp>
        <p:nvSpPr>
          <p:cNvPr id="35843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179388" y="195263"/>
            <a:ext cx="8964612" cy="3086100"/>
          </a:xfrm>
        </p:spPr>
        <p:txBody>
          <a:bodyPr/>
          <a:lstStyle/>
          <a:p>
            <a:pPr>
              <a:buFontTx/>
              <a:buNone/>
            </a:pPr>
            <a:r>
              <a:rPr lang="en-US" altLang="zh-TW">
                <a:solidFill>
                  <a:srgbClr val="3366FF"/>
                </a:solidFill>
                <a:latin typeface="Comic Sans MS" pitchFamily="66" charset="0"/>
              </a:rPr>
              <a:t>The slope of the tangent line through</a:t>
            </a:r>
          </a:p>
          <a:p>
            <a:pPr>
              <a:buFontTx/>
              <a:buNone/>
            </a:pPr>
            <a:r>
              <a:rPr lang="en-US" altLang="zh-TW">
                <a:solidFill>
                  <a:srgbClr val="3366FF"/>
                </a:solidFill>
                <a:latin typeface="Comic Sans MS" pitchFamily="66" charset="0"/>
              </a:rPr>
              <a:t> (x, f(x)) is the same as the instantaneous</a:t>
            </a:r>
          </a:p>
          <a:p>
            <a:pPr>
              <a:buFontTx/>
              <a:buNone/>
            </a:pPr>
            <a:r>
              <a:rPr lang="en-US" altLang="zh-TW">
                <a:solidFill>
                  <a:srgbClr val="3366FF"/>
                </a:solidFill>
                <a:latin typeface="Comic Sans MS" pitchFamily="66" charset="0"/>
              </a:rPr>
              <a:t> rate of change of f at the point x, or the derivative:</a:t>
            </a:r>
            <a:r>
              <a:rPr lang="en-US" altLang="zh-TW"/>
              <a:t>  </a:t>
            </a:r>
            <a:endParaRPr lang="zh-TW" altLang="en-US"/>
          </a:p>
        </p:txBody>
      </p:sp>
      <p:pic>
        <p:nvPicPr>
          <p:cNvPr id="35847" name="Picture 7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869282"/>
            <a:ext cx="9144000" cy="32742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Supervised Learning vs Unsupervised Learning</a:t>
            </a:r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4629150" y="933708"/>
            <a:ext cx="0" cy="3726628"/>
          </a:xfrm>
          <a:prstGeom prst="line">
            <a:avLst/>
          </a:prstGeom>
          <a:noFill/>
          <a:ln w="25400" cap="flat">
            <a:solidFill>
              <a:srgbClr val="404040"/>
            </a:solidFill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3" name="Group 65"/>
          <p:cNvGrpSpPr/>
          <p:nvPr/>
        </p:nvGrpSpPr>
        <p:grpSpPr>
          <a:xfrm>
            <a:off x="277507" y="1236890"/>
            <a:ext cx="2501666" cy="3863977"/>
            <a:chOff x="370009" y="1649186"/>
            <a:chExt cx="3335555" cy="5151969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3" cstate="print"/>
            <a:srcRect l="66061" t="50119"/>
            <a:stretch/>
          </p:blipFill>
          <p:spPr>
            <a:xfrm>
              <a:off x="370009" y="3444864"/>
              <a:ext cx="925494" cy="930179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4"/>
            <a:srcRect r="67363" b="48929"/>
            <a:stretch/>
          </p:blipFill>
          <p:spPr>
            <a:xfrm>
              <a:off x="419595" y="1649186"/>
              <a:ext cx="964557" cy="1032175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4"/>
            <a:srcRect l="33154" t="1561" r="34073" b="50515"/>
            <a:stretch/>
          </p:blipFill>
          <p:spPr>
            <a:xfrm>
              <a:off x="1494115" y="3152094"/>
              <a:ext cx="966197" cy="966197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5"/>
            <a:srcRect l="60395" t="-1053" r="20432" b="53376"/>
            <a:stretch/>
          </p:blipFill>
          <p:spPr>
            <a:xfrm>
              <a:off x="2725555" y="5365516"/>
              <a:ext cx="980009" cy="990011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6" cstate="print"/>
            <a:srcRect t="49474" r="81353"/>
            <a:stretch/>
          </p:blipFill>
          <p:spPr>
            <a:xfrm>
              <a:off x="1784241" y="2119218"/>
              <a:ext cx="853083" cy="939053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7" cstate="print"/>
            <a:srcRect l="79868" t="49150"/>
            <a:stretch/>
          </p:blipFill>
          <p:spPr>
            <a:xfrm>
              <a:off x="378057" y="4510189"/>
              <a:ext cx="917446" cy="941432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8" cstate="print"/>
            <a:srcRect l="50297" t="50927" r="33001" b="1980"/>
            <a:stretch/>
          </p:blipFill>
          <p:spPr>
            <a:xfrm>
              <a:off x="2753549" y="2911646"/>
              <a:ext cx="934300" cy="879701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9" cstate="print"/>
            <a:srcRect r="83750" b="51852"/>
            <a:stretch/>
          </p:blipFill>
          <p:spPr>
            <a:xfrm>
              <a:off x="1531091" y="4593195"/>
              <a:ext cx="917861" cy="908123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10"/>
            <a:srcRect l="33132" t="50636" r="50680" b="-1"/>
            <a:stretch/>
          </p:blipFill>
          <p:spPr>
            <a:xfrm>
              <a:off x="881059" y="5781600"/>
              <a:ext cx="1001293" cy="1019555"/>
            </a:xfrm>
            <a:prstGeom prst="rect">
              <a:avLst/>
            </a:prstGeom>
          </p:spPr>
        </p:pic>
      </p:grpSp>
      <p:grpSp>
        <p:nvGrpSpPr>
          <p:cNvPr id="24" name="Group 66"/>
          <p:cNvGrpSpPr/>
          <p:nvPr/>
        </p:nvGrpSpPr>
        <p:grpSpPr>
          <a:xfrm>
            <a:off x="3516280" y="1315732"/>
            <a:ext cx="743372" cy="3566674"/>
            <a:chOff x="4688371" y="1754309"/>
            <a:chExt cx="991162" cy="4755565"/>
          </a:xfrm>
        </p:grpSpPr>
        <p:sp>
          <p:nvSpPr>
            <p:cNvPr id="14" name="TextBox 13"/>
            <p:cNvSpPr txBox="1"/>
            <p:nvPr/>
          </p:nvSpPr>
          <p:spPr>
            <a:xfrm>
              <a:off x="5211972" y="1754309"/>
              <a:ext cx="467561" cy="4616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34289" tIns="34289" rIns="34289" bIns="34289" numCol="1" spcCol="38100" rtlCol="0" anchor="t">
              <a:spAutoFit/>
            </a:bodyPr>
            <a:lstStyle/>
            <a:p>
              <a:pPr algn="l" rtl="0" latinLnBrk="1" hangingPunct="0"/>
              <a:r>
                <a:rPr lang="en-US" kern="1200" dirty="0" smtClean="0">
                  <a:solidFill>
                    <a:srgbClr val="7030A0"/>
                  </a:solidFill>
                </a:rPr>
                <a:t>cat</a:t>
              </a:r>
              <a:endParaRPr lang="en-US" kern="1200" dirty="0">
                <a:solidFill>
                  <a:srgbClr val="7030A0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048676" y="4770599"/>
              <a:ext cx="467561" cy="4616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34289" tIns="34289" rIns="34289" bIns="34289" numCol="1" spcCol="38100" rtlCol="0" anchor="t">
              <a:spAutoFit/>
            </a:bodyPr>
            <a:lstStyle/>
            <a:p>
              <a:pPr algn="l" rtl="0" latinLnBrk="1" hangingPunct="0"/>
              <a:r>
                <a:rPr lang="en-US" kern="1200" smtClean="0">
                  <a:solidFill>
                    <a:srgbClr val="7030A0"/>
                  </a:solidFill>
                </a:rPr>
                <a:t>cat</a:t>
              </a:r>
              <a:endParaRPr lang="en-US" kern="1200">
                <a:solidFill>
                  <a:srgbClr val="7030A0"/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048676" y="5435959"/>
              <a:ext cx="467561" cy="4616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34289" tIns="34289" rIns="34289" bIns="34289" numCol="1" spcCol="38100" rtlCol="0" anchor="t">
              <a:spAutoFit/>
            </a:bodyPr>
            <a:lstStyle/>
            <a:p>
              <a:pPr algn="l" rtl="0" latinLnBrk="1" hangingPunct="0"/>
              <a:r>
                <a:rPr lang="en-US" kern="1200" dirty="0" smtClean="0">
                  <a:solidFill>
                    <a:srgbClr val="7030A0"/>
                  </a:solidFill>
                </a:rPr>
                <a:t>cat</a:t>
              </a:r>
              <a:endParaRPr lang="en-US" kern="1200" dirty="0">
                <a:solidFill>
                  <a:srgbClr val="7030A0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928018" y="2219416"/>
              <a:ext cx="562544" cy="4616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34289" tIns="34289" rIns="34289" bIns="34289" numCol="1" spcCol="38100" rtlCol="0" anchor="t">
              <a:spAutoFit/>
            </a:bodyPr>
            <a:lstStyle/>
            <a:p>
              <a:pPr algn="l" rtl="0" latinLnBrk="1" hangingPunct="0"/>
              <a:r>
                <a:rPr lang="en-US" kern="1200" smtClean="0">
                  <a:solidFill>
                    <a:srgbClr val="C00000"/>
                  </a:solidFill>
                </a:rPr>
                <a:t>dog</a:t>
              </a:r>
              <a:endParaRPr lang="en-US" kern="1200">
                <a:solidFill>
                  <a:srgbClr val="C00000"/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4688371" y="3338810"/>
              <a:ext cx="562544" cy="4616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34289" tIns="34289" rIns="34289" bIns="34289" numCol="1" spcCol="38100" rtlCol="0" anchor="t">
              <a:spAutoFit/>
            </a:bodyPr>
            <a:lstStyle/>
            <a:p>
              <a:pPr algn="l" rtl="0" latinLnBrk="1" hangingPunct="0"/>
              <a:r>
                <a:rPr lang="en-US" kern="1200" smtClean="0">
                  <a:solidFill>
                    <a:srgbClr val="C00000"/>
                  </a:solidFill>
                </a:rPr>
                <a:t>dog</a:t>
              </a:r>
              <a:endParaRPr lang="en-US" kern="1200">
                <a:solidFill>
                  <a:srgbClr val="C00000"/>
                </a:solidFill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835798" y="4388029"/>
              <a:ext cx="562544" cy="4616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34289" tIns="34289" rIns="34289" bIns="34289" numCol="1" spcCol="38100" rtlCol="0" anchor="t">
              <a:spAutoFit/>
            </a:bodyPr>
            <a:lstStyle/>
            <a:p>
              <a:pPr algn="l" rtl="0" latinLnBrk="1" hangingPunct="0"/>
              <a:r>
                <a:rPr lang="en-US" kern="1200" smtClean="0">
                  <a:solidFill>
                    <a:srgbClr val="C00000"/>
                  </a:solidFill>
                </a:rPr>
                <a:t>dog</a:t>
              </a:r>
              <a:endParaRPr lang="en-US" kern="1200">
                <a:solidFill>
                  <a:srgbClr val="C00000"/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4835798" y="2818748"/>
              <a:ext cx="663000" cy="4616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34289" tIns="34289" rIns="34289" bIns="34289" numCol="1" spcCol="38100" rtlCol="0" anchor="t">
              <a:spAutoFit/>
            </a:bodyPr>
            <a:lstStyle/>
            <a:p>
              <a:pPr algn="l" rtl="0" latinLnBrk="1" hangingPunct="0"/>
              <a:r>
                <a:rPr lang="en-US" kern="1200" dirty="0" smtClean="0">
                  <a:solidFill>
                    <a:srgbClr val="0070C0"/>
                  </a:solidFill>
                </a:rPr>
                <a:t>bear</a:t>
              </a:r>
              <a:endParaRPr lang="en-US" kern="1200" dirty="0">
                <a:solidFill>
                  <a:srgbClr val="0070C0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835798" y="3748961"/>
              <a:ext cx="663000" cy="4616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34289" tIns="34289" rIns="34289" bIns="34289" numCol="1" spcCol="38100" rtlCol="0" anchor="t">
              <a:spAutoFit/>
            </a:bodyPr>
            <a:lstStyle/>
            <a:p>
              <a:pPr algn="l" rtl="0" latinLnBrk="1" hangingPunct="0"/>
              <a:r>
                <a:rPr lang="en-US" kern="1200" smtClean="0">
                  <a:solidFill>
                    <a:srgbClr val="0070C0"/>
                  </a:solidFill>
                </a:rPr>
                <a:t>bear</a:t>
              </a:r>
              <a:endParaRPr lang="en-US" kern="1200">
                <a:solidFill>
                  <a:srgbClr val="0070C0"/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898180" y="6048211"/>
              <a:ext cx="663000" cy="4616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34289" tIns="34289" rIns="34289" bIns="34289" numCol="1" spcCol="38100" rtlCol="0" anchor="t">
              <a:spAutoFit/>
            </a:bodyPr>
            <a:lstStyle/>
            <a:p>
              <a:pPr algn="l" rtl="0" latinLnBrk="1" hangingPunct="0"/>
              <a:r>
                <a:rPr lang="en-US" kern="1200" smtClean="0">
                  <a:solidFill>
                    <a:srgbClr val="0070C0"/>
                  </a:solidFill>
                </a:rPr>
                <a:t>bear</a:t>
              </a:r>
              <a:endParaRPr lang="en-US" kern="1200">
                <a:solidFill>
                  <a:srgbClr val="0070C0"/>
                </a:solidFill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23" name="TextBox 22"/>
              <p:cNvSpPr txBox="1"/>
              <p:nvPr/>
            </p:nvSpPr>
            <p:spPr>
              <a:xfrm>
                <a:off x="1699056" y="766502"/>
                <a:ext cx="106554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kern="1200">
                          <a:solidFill>
                            <a:prstClr val="black"/>
                          </a:solidFill>
                          <a:latin typeface="Cambria Math" charset="0"/>
                          <a:ea typeface=""/>
                          <a:cs typeface="Helvetica Neue Light"/>
                        </a:rPr>
                        <m:t>𝑥</m:t>
                      </m:r>
                      <m:r>
                        <a:rPr lang="en-US" sz="2400" i="1" kern="1200">
                          <a:solidFill>
                            <a:prstClr val="black"/>
                          </a:solidFill>
                          <a:latin typeface="Cambria Math" charset="0"/>
                          <a:ea typeface=""/>
                          <a:cs typeface="Helvetica Neue Light"/>
                        </a:rPr>
                        <m:t> →  </m:t>
                      </m:r>
                      <m:r>
                        <a:rPr lang="en-US" sz="2400" i="1" kern="1200">
                          <a:solidFill>
                            <a:prstClr val="black"/>
                          </a:solidFill>
                          <a:latin typeface="Cambria Math" charset="0"/>
                          <a:ea typeface=""/>
                          <a:cs typeface="Helvetica Neue Light"/>
                        </a:rPr>
                        <m:t>𝑦</m:t>
                      </m:r>
                    </m:oMath>
                  </m:oMathPara>
                </a14:m>
                <a:endParaRPr lang="en-US" sz="2400" kern="1200" dirty="0">
                  <a:solidFill>
                    <a:prstClr val="black"/>
                  </a:solidFill>
                  <a:latin typeface="Helvetica Neue Light"/>
                  <a:ea typeface=""/>
                  <a:cs typeface="Helvetica Neue Light"/>
                </a:endParaRPr>
              </a:p>
            </p:txBody>
          </p:sp>
        </mc:Choice>
        <mc:Fallback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9056" y="766502"/>
                <a:ext cx="1065548" cy="369332"/>
              </a:xfrm>
              <a:prstGeom prst="rect">
                <a:avLst/>
              </a:prstGeom>
              <a:blipFill rotWithShape="0">
                <a:blip r:embed="rId11"/>
                <a:stretch>
                  <a:fillRect l="-2857" t="-140000" r="-4571" b="-18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xmlns="" Requires="a14">
          <p:sp>
            <p:nvSpPr>
              <p:cNvPr id="25" name="Rectangle 24"/>
              <p:cNvSpPr/>
              <p:nvPr/>
            </p:nvSpPr>
            <p:spPr>
              <a:xfrm>
                <a:off x="6611214" y="766502"/>
                <a:ext cx="42639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l" rt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kern="1200">
                          <a:solidFill>
                            <a:prstClr val="black"/>
                          </a:solidFill>
                          <a:latin typeface="Cambria Math" charset="0"/>
                          <a:ea typeface=""/>
                          <a:cs typeface="Helvetica Neue Light"/>
                        </a:rPr>
                        <m:t>𝑥</m:t>
                      </m:r>
                    </m:oMath>
                  </m:oMathPara>
                </a14:m>
                <a:endParaRPr lang="en-US" kern="1200" dirty="0">
                  <a:solidFill>
                    <a:prstClr val="black"/>
                  </a:solidFill>
                  <a:ea typeface=""/>
                  <a:cs typeface=""/>
                </a:endParaRPr>
              </a:p>
            </p:txBody>
          </p:sp>
        </mc:Choice>
        <mc:Fallback>
          <p:sp>
            <p:nvSpPr>
              <p:cNvPr id="25" name="Rectangle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1214" y="766502"/>
                <a:ext cx="426399" cy="461665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Group 67"/>
          <p:cNvGrpSpPr/>
          <p:nvPr/>
        </p:nvGrpSpPr>
        <p:grpSpPr>
          <a:xfrm>
            <a:off x="971627" y="1454231"/>
            <a:ext cx="2850347" cy="3255052"/>
            <a:chOff x="1295502" y="1938974"/>
            <a:chExt cx="3800462" cy="4340070"/>
          </a:xfrm>
        </p:grpSpPr>
        <p:cxnSp>
          <p:nvCxnSpPr>
            <p:cNvPr id="27" name="Straight Arrow Connector 26"/>
            <p:cNvCxnSpPr/>
            <p:nvPr/>
          </p:nvCxnSpPr>
          <p:spPr>
            <a:xfrm>
              <a:off x="1531091" y="1938974"/>
              <a:ext cx="3564873" cy="0"/>
            </a:xfrm>
            <a:prstGeom prst="straightConnector1">
              <a:avLst/>
            </a:prstGeom>
            <a:ln w="15875"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>
              <a:endCxn id="17" idx="1"/>
            </p:cNvCxnSpPr>
            <p:nvPr/>
          </p:nvCxnSpPr>
          <p:spPr>
            <a:xfrm flipV="1">
              <a:off x="2819400" y="2450247"/>
              <a:ext cx="2108618" cy="64352"/>
            </a:xfrm>
            <a:prstGeom prst="straightConnector1">
              <a:avLst/>
            </a:prstGeom>
            <a:ln w="15875"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>
              <a:endCxn id="20" idx="1"/>
            </p:cNvCxnSpPr>
            <p:nvPr/>
          </p:nvCxnSpPr>
          <p:spPr>
            <a:xfrm flipV="1">
              <a:off x="3810000" y="3049579"/>
              <a:ext cx="1025798" cy="289231"/>
            </a:xfrm>
            <a:prstGeom prst="straightConnector1">
              <a:avLst/>
            </a:prstGeom>
            <a:ln w="15875"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>
              <a:endCxn id="15" idx="1"/>
            </p:cNvCxnSpPr>
            <p:nvPr/>
          </p:nvCxnSpPr>
          <p:spPr>
            <a:xfrm>
              <a:off x="2514600" y="3962399"/>
              <a:ext cx="2534077" cy="1039032"/>
            </a:xfrm>
            <a:prstGeom prst="straightConnector1">
              <a:avLst/>
            </a:prstGeom>
            <a:ln w="15875"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>
              <a:endCxn id="16" idx="1"/>
            </p:cNvCxnSpPr>
            <p:nvPr/>
          </p:nvCxnSpPr>
          <p:spPr>
            <a:xfrm>
              <a:off x="1295503" y="4267200"/>
              <a:ext cx="3753174" cy="1399592"/>
            </a:xfrm>
            <a:prstGeom prst="straightConnector1">
              <a:avLst/>
            </a:prstGeom>
            <a:ln w="15875"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>
              <a:stCxn id="10" idx="3"/>
              <a:endCxn id="18" idx="1"/>
            </p:cNvCxnSpPr>
            <p:nvPr/>
          </p:nvCxnSpPr>
          <p:spPr>
            <a:xfrm flipV="1">
              <a:off x="1295502" y="3569642"/>
              <a:ext cx="3392870" cy="1411263"/>
            </a:xfrm>
            <a:prstGeom prst="straightConnector1">
              <a:avLst/>
            </a:prstGeom>
            <a:ln w="15875"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>
              <a:stCxn id="8" idx="3"/>
              <a:endCxn id="19" idx="1"/>
            </p:cNvCxnSpPr>
            <p:nvPr/>
          </p:nvCxnSpPr>
          <p:spPr>
            <a:xfrm flipV="1">
              <a:off x="3705563" y="4618861"/>
              <a:ext cx="1130236" cy="1241661"/>
            </a:xfrm>
            <a:prstGeom prst="straightConnector1">
              <a:avLst/>
            </a:prstGeom>
            <a:ln w="15875"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>
              <a:endCxn id="21" idx="1"/>
            </p:cNvCxnSpPr>
            <p:nvPr/>
          </p:nvCxnSpPr>
          <p:spPr>
            <a:xfrm flipV="1">
              <a:off x="2514600" y="3979793"/>
              <a:ext cx="2321198" cy="1001113"/>
            </a:xfrm>
            <a:prstGeom prst="straightConnector1">
              <a:avLst/>
            </a:prstGeom>
            <a:ln w="15875"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/>
            <p:cNvCxnSpPr>
              <a:endCxn id="22" idx="1"/>
            </p:cNvCxnSpPr>
            <p:nvPr/>
          </p:nvCxnSpPr>
          <p:spPr>
            <a:xfrm>
              <a:off x="2057401" y="6213780"/>
              <a:ext cx="2840781" cy="65264"/>
            </a:xfrm>
            <a:prstGeom prst="straightConnector1">
              <a:avLst/>
            </a:prstGeom>
            <a:ln w="15875"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64"/>
          <p:cNvGrpSpPr/>
          <p:nvPr/>
        </p:nvGrpSpPr>
        <p:grpSpPr>
          <a:xfrm>
            <a:off x="5297708" y="1505998"/>
            <a:ext cx="3438299" cy="3442796"/>
            <a:chOff x="7063611" y="2007997"/>
            <a:chExt cx="4584398" cy="4590394"/>
          </a:xfrm>
        </p:grpSpPr>
        <p:pic>
          <p:nvPicPr>
            <p:cNvPr id="56" name="Picture 55"/>
            <p:cNvPicPr>
              <a:picLocks noChangeAspect="1"/>
            </p:cNvPicPr>
            <p:nvPr/>
          </p:nvPicPr>
          <p:blipFill rotWithShape="1">
            <a:blip r:embed="rId3" cstate="print"/>
            <a:srcRect l="66061" t="50119"/>
            <a:stretch/>
          </p:blipFill>
          <p:spPr>
            <a:xfrm>
              <a:off x="7063611" y="3440066"/>
              <a:ext cx="925494" cy="930179"/>
            </a:xfrm>
            <a:prstGeom prst="rect">
              <a:avLst/>
            </a:prstGeom>
          </p:spPr>
        </p:pic>
        <p:pic>
          <p:nvPicPr>
            <p:cNvPr id="57" name="Picture 56"/>
            <p:cNvPicPr>
              <a:picLocks noChangeAspect="1"/>
            </p:cNvPicPr>
            <p:nvPr/>
          </p:nvPicPr>
          <p:blipFill rotWithShape="1">
            <a:blip r:embed="rId4"/>
            <a:srcRect r="67363" b="48929"/>
            <a:stretch/>
          </p:blipFill>
          <p:spPr>
            <a:xfrm>
              <a:off x="7079873" y="2007997"/>
              <a:ext cx="964557" cy="1032175"/>
            </a:xfrm>
            <a:prstGeom prst="rect">
              <a:avLst/>
            </a:prstGeom>
          </p:spPr>
        </p:pic>
        <p:pic>
          <p:nvPicPr>
            <p:cNvPr id="58" name="Picture 57"/>
            <p:cNvPicPr>
              <a:picLocks noChangeAspect="1"/>
            </p:cNvPicPr>
            <p:nvPr/>
          </p:nvPicPr>
          <p:blipFill rotWithShape="1">
            <a:blip r:embed="rId4"/>
            <a:srcRect l="33154" t="1561" r="34073" b="50515"/>
            <a:stretch/>
          </p:blipFill>
          <p:spPr>
            <a:xfrm>
              <a:off x="8661977" y="3109708"/>
              <a:ext cx="966197" cy="966197"/>
            </a:xfrm>
            <a:prstGeom prst="rect">
              <a:avLst/>
            </a:prstGeom>
          </p:spPr>
        </p:pic>
        <p:pic>
          <p:nvPicPr>
            <p:cNvPr id="59" name="Picture 58"/>
            <p:cNvPicPr>
              <a:picLocks noChangeAspect="1"/>
            </p:cNvPicPr>
            <p:nvPr/>
          </p:nvPicPr>
          <p:blipFill rotWithShape="1">
            <a:blip r:embed="rId5"/>
            <a:srcRect l="60395" t="-1053" r="20432" b="53376"/>
            <a:stretch/>
          </p:blipFill>
          <p:spPr>
            <a:xfrm>
              <a:off x="10668000" y="4389119"/>
              <a:ext cx="980009" cy="990011"/>
            </a:xfrm>
            <a:prstGeom prst="rect">
              <a:avLst/>
            </a:prstGeom>
          </p:spPr>
        </p:pic>
        <p:pic>
          <p:nvPicPr>
            <p:cNvPr id="60" name="Picture 59"/>
            <p:cNvPicPr>
              <a:picLocks noChangeAspect="1"/>
            </p:cNvPicPr>
            <p:nvPr/>
          </p:nvPicPr>
          <p:blipFill rotWithShape="1">
            <a:blip r:embed="rId6" cstate="print"/>
            <a:srcRect t="49474" r="81353"/>
            <a:stretch/>
          </p:blipFill>
          <p:spPr>
            <a:xfrm>
              <a:off x="8952103" y="2076832"/>
              <a:ext cx="853083" cy="939053"/>
            </a:xfrm>
            <a:prstGeom prst="rect">
              <a:avLst/>
            </a:prstGeom>
          </p:spPr>
        </p:pic>
        <p:pic>
          <p:nvPicPr>
            <p:cNvPr id="61" name="Picture 60"/>
            <p:cNvPicPr>
              <a:picLocks noChangeAspect="1"/>
            </p:cNvPicPr>
            <p:nvPr/>
          </p:nvPicPr>
          <p:blipFill rotWithShape="1">
            <a:blip r:embed="rId7" cstate="print"/>
            <a:srcRect l="79868" t="49150"/>
            <a:stretch/>
          </p:blipFill>
          <p:spPr>
            <a:xfrm>
              <a:off x="7545919" y="4467803"/>
              <a:ext cx="917446" cy="941432"/>
            </a:xfrm>
            <a:prstGeom prst="rect">
              <a:avLst/>
            </a:prstGeom>
          </p:spPr>
        </p:pic>
        <p:pic>
          <p:nvPicPr>
            <p:cNvPr id="62" name="Picture 61"/>
            <p:cNvPicPr>
              <a:picLocks noChangeAspect="1"/>
            </p:cNvPicPr>
            <p:nvPr/>
          </p:nvPicPr>
          <p:blipFill rotWithShape="1">
            <a:blip r:embed="rId8" cstate="print"/>
            <a:srcRect l="50297" t="50927" r="33001" b="1980"/>
            <a:stretch/>
          </p:blipFill>
          <p:spPr>
            <a:xfrm>
              <a:off x="10301046" y="2669857"/>
              <a:ext cx="934300" cy="879701"/>
            </a:xfrm>
            <a:prstGeom prst="rect">
              <a:avLst/>
            </a:prstGeom>
          </p:spPr>
        </p:pic>
        <p:pic>
          <p:nvPicPr>
            <p:cNvPr id="63" name="Picture 62"/>
            <p:cNvPicPr>
              <a:picLocks noChangeAspect="1"/>
            </p:cNvPicPr>
            <p:nvPr/>
          </p:nvPicPr>
          <p:blipFill rotWithShape="1">
            <a:blip r:embed="rId9" cstate="print"/>
            <a:srcRect r="83750" b="51852"/>
            <a:stretch/>
          </p:blipFill>
          <p:spPr>
            <a:xfrm>
              <a:off x="9012885" y="4471007"/>
              <a:ext cx="917861" cy="908123"/>
            </a:xfrm>
            <a:prstGeom prst="rect">
              <a:avLst/>
            </a:prstGeom>
          </p:spPr>
        </p:pic>
        <p:pic>
          <p:nvPicPr>
            <p:cNvPr id="64" name="Picture 63"/>
            <p:cNvPicPr>
              <a:picLocks noChangeAspect="1"/>
            </p:cNvPicPr>
            <p:nvPr/>
          </p:nvPicPr>
          <p:blipFill rotWithShape="1">
            <a:blip r:embed="rId10"/>
            <a:srcRect l="33132" t="50636" r="50680" b="-1"/>
            <a:stretch/>
          </p:blipFill>
          <p:spPr>
            <a:xfrm>
              <a:off x="8393515" y="5578836"/>
              <a:ext cx="1001293" cy="1019555"/>
            </a:xfrm>
            <a:prstGeom prst="rect">
              <a:avLst/>
            </a:prstGeom>
          </p:spPr>
        </p:pic>
      </p:grpSp>
      <p:sp>
        <p:nvSpPr>
          <p:cNvPr id="46" name="Slide Number Placeholder 4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23AE6-A9B1-1F4D-A7F9-2E6F746D4C1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02917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A50021"/>
                </a:solidFill>
                <a:latin typeface="Times New Roman" pitchFamily="18" charset="0"/>
                <a:cs typeface="Times New Roman" pitchFamily="18" charset="0"/>
              </a:rPr>
              <a:t>Illustrating Classification Tasks (contd..)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F571E-2613-420E-A674-7F903B661315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7" name="Picture 2" descr="C:\Users\Ian\Desktop\supervis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066800" y="971550"/>
            <a:ext cx="7418920" cy="3411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>
            <a:spLocks noGrp="1"/>
          </p:cNvSpPr>
          <p:nvPr>
            <p:ph type="sldNum" sz="quarter" idx="4294967295"/>
          </p:nvPr>
        </p:nvSpPr>
        <p:spPr>
          <a:xfrm>
            <a:off x="7010400" y="4852988"/>
            <a:ext cx="2133600" cy="28257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300">
                <a:solidFill>
                  <a:srgbClr val="FFFFFF"/>
                </a:solidFill>
              </a:rPr>
              <a:pPr lvl="0">
                <a:defRPr sz="1800">
                  <a:solidFill>
                    <a:srgbClr val="000000"/>
                  </a:solidFill>
                </a:defRPr>
              </a:pPr>
              <a:t>28</a:t>
            </a:fld>
            <a:endParaRPr sz="1300">
              <a:solidFill>
                <a:srgbClr val="FFFFFF"/>
              </a:solidFill>
            </a:endParaRPr>
          </a:p>
        </p:txBody>
      </p:sp>
      <p:sp>
        <p:nvSpPr>
          <p:cNvPr id="28" name="Shape 28"/>
          <p:cNvSpPr/>
          <p:nvPr/>
        </p:nvSpPr>
        <p:spPr>
          <a:xfrm>
            <a:off x="-50801" y="256674"/>
            <a:ext cx="9194801" cy="584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/>
          <a:lstStyle>
            <a:lvl1pPr algn="ctr">
              <a:defRPr sz="3200">
                <a:solidFill>
                  <a:srgbClr val="215380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3200" dirty="0" smtClean="0">
                <a:solidFill>
                  <a:srgbClr val="215380"/>
                </a:solidFill>
              </a:rPr>
              <a:t>Supervised Learning - Classification</a:t>
            </a:r>
            <a:endParaRPr sz="3200" dirty="0">
              <a:solidFill>
                <a:srgbClr val="21538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/>
          <a:srcRect r="67363" b="48929"/>
          <a:stretch/>
        </p:blipFill>
        <p:spPr>
          <a:xfrm>
            <a:off x="1303643" y="1292398"/>
            <a:ext cx="431795" cy="46206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/>
          <a:srcRect l="33154" t="1561" r="34073" b="50515"/>
          <a:stretch/>
        </p:blipFill>
        <p:spPr>
          <a:xfrm>
            <a:off x="1320850" y="2231972"/>
            <a:ext cx="411614" cy="411614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>
            <a:off x="4483768" y="1059449"/>
            <a:ext cx="0" cy="3223793"/>
          </a:xfrm>
          <a:prstGeom prst="line">
            <a:avLst/>
          </a:prstGeom>
          <a:noFill/>
          <a:ln w="25400" cap="flat">
            <a:solidFill>
              <a:srgbClr val="404040"/>
            </a:solidFill>
            <a:prstDash val="solid"/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 cstate="print"/>
          <a:srcRect t="49474" r="81353"/>
          <a:stretch/>
        </p:blipFill>
        <p:spPr>
          <a:xfrm>
            <a:off x="1320003" y="1794404"/>
            <a:ext cx="390057" cy="42936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5" cstate="print"/>
          <a:srcRect l="33132" t="50636" r="50680" b="-1"/>
          <a:stretch/>
        </p:blipFill>
        <p:spPr>
          <a:xfrm>
            <a:off x="1279232" y="4094603"/>
            <a:ext cx="430828" cy="43868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227138" y="1333860"/>
            <a:ext cx="315149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 smtClean="0">
                <a:ln>
                  <a:noFill/>
                </a:ln>
                <a:solidFill>
                  <a:srgbClr val="7030A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cat</a:t>
            </a: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7030A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227138" y="2334428"/>
            <a:ext cx="315149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 smtClean="0">
                <a:ln>
                  <a:noFill/>
                </a:ln>
                <a:solidFill>
                  <a:srgbClr val="7030A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cat</a:t>
            </a: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7030A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227138" y="1843384"/>
            <a:ext cx="366445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smtClean="0">
                <a:ln>
                  <a:noFill/>
                </a:ln>
                <a:solidFill>
                  <a:srgbClr val="C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dog</a:t>
            </a: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C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227138" y="4145980"/>
            <a:ext cx="425756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smtClean="0">
                <a:ln>
                  <a:noFill/>
                </a:ln>
                <a:solidFill>
                  <a:srgbClr val="0070C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bear</a:t>
            </a: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70C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6" cstate="print"/>
          <a:srcRect l="80132" t="486" b="65929"/>
          <a:stretch/>
        </p:blipFill>
        <p:spPr>
          <a:xfrm>
            <a:off x="5745970" y="3932478"/>
            <a:ext cx="443265" cy="46518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7" cstate="print"/>
          <a:srcRect l="19942" t="1719" r="60416" b="52437"/>
          <a:stretch/>
        </p:blipFill>
        <p:spPr>
          <a:xfrm>
            <a:off x="5736691" y="2319774"/>
            <a:ext cx="465410" cy="44263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8" cstate="print"/>
          <a:srcRect l="35385" t="1" r="33346" b="70730"/>
          <a:stretch/>
        </p:blipFill>
        <p:spPr>
          <a:xfrm>
            <a:off x="5768088" y="1817928"/>
            <a:ext cx="434013" cy="41041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9" cstate="print"/>
          <a:srcRect l="33689" t="65490" r="33345" b="1873"/>
          <a:stretch/>
        </p:blipFill>
        <p:spPr>
          <a:xfrm>
            <a:off x="5757949" y="1292397"/>
            <a:ext cx="434012" cy="43409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322119" y="840874"/>
            <a:ext cx="1347483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Training Data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690307" y="840873"/>
            <a:ext cx="980395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algn="l" rtl="0" latinLnBrk="1" hangingPunct="0"/>
            <a:r>
              <a:rPr lang="en-US" dirty="0" smtClean="0">
                <a:solidFill>
                  <a:srgbClr val="000000"/>
                </a:solidFill>
              </a:rPr>
              <a:t>Test Data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018194" y="2875326"/>
            <a:ext cx="146833" cy="83099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000000"/>
                </a:solidFill>
              </a:rPr>
              <a:t>.</a:t>
            </a:r>
          </a:p>
          <a:p>
            <a: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Calibri"/>
              </a:rPr>
              <a:t>.</a:t>
            </a:r>
          </a:p>
          <a:p>
            <a: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600" b="1" dirty="0">
                <a:solidFill>
                  <a:srgbClr val="000000"/>
                </a:solidFill>
              </a:rPr>
              <a:t>.</a:t>
            </a:r>
            <a:endParaRPr kumimoji="0" lang="en-US" sz="16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Calibri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5913280" y="2875326"/>
            <a:ext cx="146833" cy="83099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000000"/>
                </a:solidFill>
              </a:rPr>
              <a:t>.</a:t>
            </a:r>
          </a:p>
          <a:p>
            <a: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Calibri"/>
              </a:rPr>
              <a:t>.</a:t>
            </a:r>
          </a:p>
          <a:p>
            <a: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600" b="1" dirty="0">
                <a:solidFill>
                  <a:srgbClr val="000000"/>
                </a:solidFill>
              </a:rPr>
              <a:t>.</a:t>
            </a:r>
            <a:endParaRPr kumimoji="0" lang="en-US" sz="16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52239541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>
            <a:spLocks noGrp="1"/>
          </p:cNvSpPr>
          <p:nvPr>
            <p:ph type="sldNum" sz="quarter" idx="4294967295"/>
          </p:nvPr>
        </p:nvSpPr>
        <p:spPr>
          <a:xfrm>
            <a:off x="7010400" y="4852988"/>
            <a:ext cx="2133600" cy="28257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300">
                <a:solidFill>
                  <a:srgbClr val="FFFFFF"/>
                </a:solidFill>
              </a:rPr>
              <a:pPr lvl="0">
                <a:defRPr sz="1800">
                  <a:solidFill>
                    <a:srgbClr val="000000"/>
                  </a:solidFill>
                </a:defRPr>
              </a:pPr>
              <a:t>29</a:t>
            </a:fld>
            <a:endParaRPr sz="1300">
              <a:solidFill>
                <a:srgbClr val="FFFFFF"/>
              </a:solidFill>
            </a:endParaRPr>
          </a:p>
        </p:txBody>
      </p:sp>
      <p:sp>
        <p:nvSpPr>
          <p:cNvPr id="28" name="Shape 28"/>
          <p:cNvSpPr/>
          <p:nvPr/>
        </p:nvSpPr>
        <p:spPr>
          <a:xfrm>
            <a:off x="-50801" y="256674"/>
            <a:ext cx="9194801" cy="584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/>
          <a:lstStyle>
            <a:lvl1pPr algn="ctr">
              <a:defRPr sz="3200">
                <a:solidFill>
                  <a:srgbClr val="215380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3200" dirty="0" smtClean="0">
                <a:solidFill>
                  <a:srgbClr val="215380"/>
                </a:solidFill>
              </a:rPr>
              <a:t>Supervised Learning - Classification</a:t>
            </a:r>
            <a:endParaRPr sz="3200" dirty="0">
              <a:solidFill>
                <a:srgbClr val="21538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print"/>
          <a:srcRect r="67363" b="48929"/>
          <a:stretch/>
        </p:blipFill>
        <p:spPr>
          <a:xfrm>
            <a:off x="1303643" y="1292398"/>
            <a:ext cx="431795" cy="46206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/>
          <a:srcRect l="33154" t="1561" r="34073" b="50515"/>
          <a:stretch/>
        </p:blipFill>
        <p:spPr>
          <a:xfrm>
            <a:off x="1320850" y="2231972"/>
            <a:ext cx="411614" cy="41161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 cstate="print"/>
          <a:srcRect t="49474" r="81353"/>
          <a:stretch/>
        </p:blipFill>
        <p:spPr>
          <a:xfrm>
            <a:off x="1320003" y="1794404"/>
            <a:ext cx="390057" cy="429366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5" cstate="print"/>
          <a:srcRect l="33132" t="50636" r="50680" b="-1"/>
          <a:stretch/>
        </p:blipFill>
        <p:spPr>
          <a:xfrm>
            <a:off x="1279232" y="4094603"/>
            <a:ext cx="430828" cy="43868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227138" y="1333860"/>
            <a:ext cx="315149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 smtClean="0">
                <a:ln>
                  <a:noFill/>
                </a:ln>
                <a:solidFill>
                  <a:srgbClr val="7030A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cat</a:t>
            </a: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7030A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227138" y="2334428"/>
            <a:ext cx="315149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dirty="0" smtClean="0">
                <a:ln>
                  <a:noFill/>
                </a:ln>
                <a:solidFill>
                  <a:srgbClr val="7030A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cat</a:t>
            </a: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7030A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227138" y="1843384"/>
            <a:ext cx="366445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smtClean="0">
                <a:ln>
                  <a:noFill/>
                </a:ln>
                <a:solidFill>
                  <a:srgbClr val="C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dog</a:t>
            </a: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C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227138" y="4145980"/>
            <a:ext cx="425756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spc="0" normalizeH="0" baseline="0" smtClean="0">
                <a:ln>
                  <a:noFill/>
                </a:ln>
                <a:solidFill>
                  <a:srgbClr val="0070C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bear</a:t>
            </a:r>
            <a:endParaRPr kumimoji="0" lang="en-US" sz="1400" b="0" i="0" u="none" strike="noStrike" cap="none" spc="0" normalizeH="0" baseline="0">
              <a:ln>
                <a:noFill/>
              </a:ln>
              <a:solidFill>
                <a:srgbClr val="0070C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322119" y="840874"/>
            <a:ext cx="1347483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Training Data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" name="Group 42"/>
          <p:cNvGrpSpPr/>
          <p:nvPr/>
        </p:nvGrpSpPr>
        <p:grpSpPr>
          <a:xfrm>
            <a:off x="537601" y="1363301"/>
            <a:ext cx="3282143" cy="3076968"/>
            <a:chOff x="537601" y="1363301"/>
            <a:chExt cx="3282143" cy="3076968"/>
          </a:xfrm>
        </p:grpSpPr>
        <mc:AlternateContent xmlns:mc="http://schemas.openxmlformats.org/markup-compatibility/2006">
          <mc:Choice xmlns:a14="http://schemas.microsoft.com/office/drawing/2010/main" xmlns="" Requires="a14">
            <p:sp>
              <p:nvSpPr>
                <p:cNvPr id="39" name="TextBox 38"/>
                <p:cNvSpPr txBox="1"/>
                <p:nvPr/>
              </p:nvSpPr>
              <p:spPr>
                <a:xfrm>
                  <a:off x="2700839" y="4165539"/>
                  <a:ext cx="1111778" cy="24622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0" tIns="0" rIns="0" bIns="0" numCol="1" spcCol="38100" rtlCol="0" anchor="t">
                  <a:spAutoFit/>
                </a:bodyPr>
                <a:lstStyle/>
                <a:p>
                  <a:pPr marL="0" marR="0" indent="0" algn="l" defTabSz="4572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16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charset="0"/>
                                <a:ea typeface="Calibri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kumimoji="0" lang="en-US" sz="16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charset="0"/>
                                <a:ea typeface="Calibri"/>
                                <a:cs typeface="Calibri"/>
                                <a:sym typeface="Calibri"/>
                              </a:rPr>
                              <m:t>𝑦</m:t>
                            </m:r>
                          </m:e>
                          <m:sub>
                            <m:r>
                              <a:rPr kumimoji="0" lang="en-US" sz="16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charset="0"/>
                                <a:ea typeface="Calibri"/>
                                <a:cs typeface="Calibri"/>
                                <a:sym typeface="Calibri"/>
                              </a:rPr>
                              <m:t>𝑛</m:t>
                            </m:r>
                          </m:sub>
                        </m:sSub>
                        <m:r>
                          <a:rPr kumimoji="0" lang="en-US" sz="16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charset="0"/>
                            <a:ea typeface="Calibri"/>
                            <a:cs typeface="Calibri"/>
                            <a:sym typeface="Calibri"/>
                          </a:rPr>
                          <m:t>=[          ]</m:t>
                        </m:r>
                      </m:oMath>
                    </m:oMathPara>
                  </a14:m>
                  <a:endParaRPr kumimoji="0" lang="en-US" sz="16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>
            <p:sp>
              <p:nvSpPr>
                <p:cNvPr id="39" name="TextBox 3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00839" y="4165539"/>
                  <a:ext cx="1111778" cy="246221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4396" t="-139024" r="-6593" b="-170732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xmlns="" Requires="a14">
            <p:sp>
              <p:nvSpPr>
                <p:cNvPr id="38" name="TextBox 37"/>
                <p:cNvSpPr txBox="1"/>
                <p:nvPr/>
              </p:nvSpPr>
              <p:spPr>
                <a:xfrm>
                  <a:off x="2707966" y="2366541"/>
                  <a:ext cx="1111778" cy="24622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0" tIns="0" rIns="0" bIns="0" numCol="1" spcCol="38100" rtlCol="0" anchor="t">
                  <a:spAutoFit/>
                </a:bodyPr>
                <a:lstStyle/>
                <a:p>
                  <a:pPr marL="0" marR="0" indent="0" algn="l" defTabSz="4572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16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charset="0"/>
                                <a:ea typeface="Calibri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kumimoji="0" lang="en-US" sz="16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charset="0"/>
                                <a:ea typeface="Calibri"/>
                                <a:cs typeface="Calibri"/>
                                <a:sym typeface="Calibri"/>
                              </a:rPr>
                              <m:t>𝑦</m:t>
                            </m:r>
                          </m:e>
                          <m:sub>
                            <m:r>
                              <a:rPr kumimoji="0" lang="en-US" sz="16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charset="0"/>
                                <a:ea typeface="Calibri"/>
                                <a:cs typeface="Calibri"/>
                                <a:sym typeface="Calibri"/>
                              </a:rPr>
                              <m:t>3</m:t>
                            </m:r>
                          </m:sub>
                        </m:sSub>
                        <m:r>
                          <a:rPr kumimoji="0" lang="en-US" sz="16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charset="0"/>
                            <a:ea typeface="Calibri"/>
                            <a:cs typeface="Calibri"/>
                            <a:sym typeface="Calibri"/>
                          </a:rPr>
                          <m:t>=[          ]</m:t>
                        </m:r>
                      </m:oMath>
                    </m:oMathPara>
                  </a14:m>
                  <a:endParaRPr kumimoji="0" lang="en-US" sz="16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>
            <p:sp>
              <p:nvSpPr>
                <p:cNvPr id="38" name="TextBox 3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07966" y="2366541"/>
                  <a:ext cx="1111778" cy="246221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l="-3825" t="-139024" r="-6011" b="-170732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xmlns="" Requires="a14">
            <p:sp>
              <p:nvSpPr>
                <p:cNvPr id="37" name="TextBox 36"/>
                <p:cNvSpPr txBox="1"/>
                <p:nvPr/>
              </p:nvSpPr>
              <p:spPr>
                <a:xfrm>
                  <a:off x="2704753" y="1864921"/>
                  <a:ext cx="1111778" cy="24622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0" tIns="0" rIns="0" bIns="0" numCol="1" spcCol="38100" rtlCol="0" anchor="t">
                  <a:spAutoFit/>
                </a:bodyPr>
                <a:lstStyle/>
                <a:p>
                  <a:pPr marL="0" marR="0" indent="0" algn="l" defTabSz="4572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16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charset="0"/>
                                <a:ea typeface="Calibri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kumimoji="0" lang="en-US" sz="16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charset="0"/>
                                <a:ea typeface="Calibri"/>
                                <a:cs typeface="Calibri"/>
                                <a:sym typeface="Calibri"/>
                              </a:rPr>
                              <m:t>𝑦</m:t>
                            </m:r>
                          </m:e>
                          <m:sub>
                            <m:r>
                              <a:rPr kumimoji="0" lang="en-US" sz="16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charset="0"/>
                                <a:ea typeface="Calibri"/>
                                <a:cs typeface="Calibri"/>
                                <a:sym typeface="Calibri"/>
                              </a:rPr>
                              <m:t>2</m:t>
                            </m:r>
                          </m:sub>
                        </m:sSub>
                        <m:r>
                          <a:rPr kumimoji="0" lang="en-US" sz="16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charset="0"/>
                            <a:ea typeface="Calibri"/>
                            <a:cs typeface="Calibri"/>
                            <a:sym typeface="Calibri"/>
                          </a:rPr>
                          <m:t>=[          ]</m:t>
                        </m:r>
                      </m:oMath>
                    </m:oMathPara>
                  </a14:m>
                  <a:endParaRPr kumimoji="0" lang="en-US" sz="16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>
            <p:sp>
              <p:nvSpPr>
                <p:cNvPr id="37" name="TextBox 3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04753" y="1864921"/>
                  <a:ext cx="1111778" cy="246221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l="-3846" t="-142500" r="-6593" b="-1775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xmlns="" Requires="a14">
            <p:sp>
              <p:nvSpPr>
                <p:cNvPr id="36" name="TextBox 35"/>
                <p:cNvSpPr txBox="1"/>
                <p:nvPr/>
              </p:nvSpPr>
              <p:spPr>
                <a:xfrm>
                  <a:off x="2700839" y="1363301"/>
                  <a:ext cx="1107034" cy="24622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0" tIns="0" rIns="0" bIns="0" numCol="1" spcCol="38100" rtlCol="0" anchor="t">
                  <a:spAutoFit/>
                </a:bodyPr>
                <a:lstStyle/>
                <a:p>
                  <a:pPr marL="0" marR="0" indent="0" algn="l" defTabSz="4572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16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charset="0"/>
                                <a:ea typeface="Calibri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kumimoji="0" lang="en-US" sz="16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charset="0"/>
                                <a:ea typeface="Calibri"/>
                                <a:cs typeface="Calibri"/>
                                <a:sym typeface="Calibri"/>
                              </a:rPr>
                              <m:t>𝑦</m:t>
                            </m:r>
                          </m:e>
                          <m:sub>
                            <m:r>
                              <a:rPr kumimoji="0" lang="en-US" sz="16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charset="0"/>
                                <a:ea typeface="Calibri"/>
                                <a:cs typeface="Calibri"/>
                                <a:sym typeface="Calibri"/>
                              </a:rPr>
                              <m:t>1</m:t>
                            </m:r>
                          </m:sub>
                        </m:sSub>
                        <m:r>
                          <a:rPr kumimoji="0" lang="en-US" sz="16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charset="0"/>
                            <a:ea typeface="Calibri"/>
                            <a:cs typeface="Calibri"/>
                            <a:sym typeface="Calibri"/>
                          </a:rPr>
                          <m:t>=[          ]</m:t>
                        </m:r>
                      </m:oMath>
                    </m:oMathPara>
                  </a14:m>
                  <a:endParaRPr kumimoji="0" lang="en-US" sz="16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>
            <p:sp>
              <p:nvSpPr>
                <p:cNvPr id="36" name="TextBox 3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00839" y="1363301"/>
                  <a:ext cx="1107034" cy="246221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l="-3846" t="-142500" r="-6044" b="-175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xmlns="" Requires="a14">
            <p:sp>
              <p:nvSpPr>
                <p:cNvPr id="30" name="TextBox 29"/>
                <p:cNvSpPr txBox="1"/>
                <p:nvPr/>
              </p:nvSpPr>
              <p:spPr>
                <a:xfrm>
                  <a:off x="617266" y="1368274"/>
                  <a:ext cx="1419042" cy="24622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0" tIns="0" rIns="0" bIns="0" numCol="1" spcCol="38100" rtlCol="0" anchor="t">
                  <a:spAutoFit/>
                </a:bodyPr>
                <a:lstStyle/>
                <a:p>
                  <a:pPr marL="0" marR="0" indent="0" algn="l" defTabSz="4572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16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charset="0"/>
                                <a:ea typeface="Calibri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kumimoji="0" lang="en-US" sz="16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charset="0"/>
                                <a:ea typeface="Calibri"/>
                                <a:cs typeface="Calibri"/>
                                <a:sym typeface="Calibri"/>
                              </a:rPr>
                              <m:t>𝑥</m:t>
                            </m:r>
                          </m:e>
                          <m:sub>
                            <m:r>
                              <a:rPr kumimoji="0" lang="en-US" sz="16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charset="0"/>
                                <a:ea typeface="Calibri"/>
                                <a:cs typeface="Calibri"/>
                                <a:sym typeface="Calibri"/>
                              </a:rPr>
                              <m:t>1</m:t>
                            </m:r>
                          </m:sub>
                        </m:sSub>
                        <m:r>
                          <a:rPr kumimoji="0" lang="en-US" sz="16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charset="0"/>
                            <a:ea typeface="Calibri"/>
                            <a:cs typeface="Calibri"/>
                            <a:sym typeface="Calibri"/>
                          </a:rPr>
                          <m:t>=[                 ]</m:t>
                        </m:r>
                      </m:oMath>
                    </m:oMathPara>
                  </a14:m>
                  <a:endParaRPr kumimoji="0" lang="en-US" sz="16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>
            <p:sp>
              <p:nvSpPr>
                <p:cNvPr id="30" name="TextBox 2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7266" y="1368274"/>
                  <a:ext cx="1419042" cy="246221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l="-1288" t="-136585" r="-4721" b="-170732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xmlns="" Requires="a14">
            <p:sp>
              <p:nvSpPr>
                <p:cNvPr id="33" name="TextBox 32"/>
                <p:cNvSpPr txBox="1"/>
                <p:nvPr/>
              </p:nvSpPr>
              <p:spPr>
                <a:xfrm>
                  <a:off x="540328" y="1868393"/>
                  <a:ext cx="1554010" cy="24622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0" tIns="0" rIns="0" bIns="0" numCol="1" spcCol="38100" rtlCol="0" anchor="t">
                  <a:spAutoFit/>
                </a:bodyPr>
                <a:lstStyle/>
                <a:p>
                  <a:pPr marL="0" marR="0" indent="0" algn="l" defTabSz="4572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16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charset="0"/>
                                <a:ea typeface="Calibri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kumimoji="0" lang="en-US" sz="16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charset="0"/>
                                <a:ea typeface="Calibri"/>
                                <a:cs typeface="Calibri"/>
                                <a:sym typeface="Calibri"/>
                              </a:rPr>
                              <m:t>𝑥</m:t>
                            </m:r>
                          </m:e>
                          <m:sub>
                            <m:r>
                              <a:rPr kumimoji="0" lang="en-US" sz="16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charset="0"/>
                                <a:ea typeface="Calibri"/>
                                <a:cs typeface="Calibri"/>
                                <a:sym typeface="Calibri"/>
                              </a:rPr>
                              <m:t>2</m:t>
                            </m:r>
                          </m:sub>
                        </m:sSub>
                        <m:r>
                          <a:rPr kumimoji="0" lang="en-US" sz="16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charset="0"/>
                            <a:ea typeface="Calibri"/>
                            <a:cs typeface="Calibri"/>
                            <a:sym typeface="Calibri"/>
                          </a:rPr>
                          <m:t>=[                 ]</m:t>
                        </m:r>
                      </m:oMath>
                    </m:oMathPara>
                  </a14:m>
                  <a:endParaRPr kumimoji="0" lang="en-US" sz="16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>
            <p:sp>
              <p:nvSpPr>
                <p:cNvPr id="33" name="TextBox 3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0328" y="1868393"/>
                  <a:ext cx="1554010" cy="246221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t="-136585" r="-392" b="-170732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xmlns="" Requires="a14">
            <p:sp>
              <p:nvSpPr>
                <p:cNvPr id="34" name="TextBox 33"/>
                <p:cNvSpPr txBox="1"/>
                <p:nvPr/>
              </p:nvSpPr>
              <p:spPr>
                <a:xfrm>
                  <a:off x="537601" y="2368512"/>
                  <a:ext cx="1554010" cy="24622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0" tIns="0" rIns="0" bIns="0" numCol="1" spcCol="38100" rtlCol="0" anchor="t">
                  <a:spAutoFit/>
                </a:bodyPr>
                <a:lstStyle/>
                <a:p>
                  <a:pPr marL="0" marR="0" indent="0" algn="l" defTabSz="4572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16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charset="0"/>
                                <a:ea typeface="Calibri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kumimoji="0" lang="en-US" sz="16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charset="0"/>
                                <a:ea typeface="Calibri"/>
                                <a:cs typeface="Calibri"/>
                                <a:sym typeface="Calibri"/>
                              </a:rPr>
                              <m:t>𝑥</m:t>
                            </m:r>
                          </m:e>
                          <m:sub>
                            <m:r>
                              <a:rPr kumimoji="0" lang="en-US" sz="16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charset="0"/>
                                <a:ea typeface="Calibri"/>
                                <a:cs typeface="Calibri"/>
                                <a:sym typeface="Calibri"/>
                              </a:rPr>
                              <m:t>3</m:t>
                            </m:r>
                          </m:sub>
                        </m:sSub>
                        <m:r>
                          <a:rPr kumimoji="0" lang="en-US" sz="16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charset="0"/>
                            <a:ea typeface="Calibri"/>
                            <a:cs typeface="Calibri"/>
                            <a:sym typeface="Calibri"/>
                          </a:rPr>
                          <m:t>=[                 ]</m:t>
                        </m:r>
                      </m:oMath>
                    </m:oMathPara>
                  </a14:m>
                  <a:endParaRPr kumimoji="0" lang="en-US" sz="16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>
            <p:sp>
              <p:nvSpPr>
                <p:cNvPr id="34" name="TextBox 3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601" y="2368512"/>
                  <a:ext cx="1554010" cy="246221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 t="-142500" r="-392" b="-175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xmlns="" Requires="a14">
            <p:sp>
              <p:nvSpPr>
                <p:cNvPr id="35" name="TextBox 34"/>
                <p:cNvSpPr txBox="1"/>
                <p:nvPr/>
              </p:nvSpPr>
              <p:spPr>
                <a:xfrm>
                  <a:off x="537601" y="4194048"/>
                  <a:ext cx="1554010" cy="24622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0" tIns="0" rIns="0" bIns="0" numCol="1" spcCol="38100" rtlCol="0" anchor="t">
                  <a:spAutoFit/>
                </a:bodyPr>
                <a:lstStyle/>
                <a:p>
                  <a:pPr marL="0" marR="0" indent="0" algn="l" defTabSz="4572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16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charset="0"/>
                                <a:ea typeface="Calibri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kumimoji="0" lang="en-US" sz="16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charset="0"/>
                                <a:ea typeface="Calibri"/>
                                <a:cs typeface="Calibri"/>
                                <a:sym typeface="Calibri"/>
                              </a:rPr>
                              <m:t>𝑥</m:t>
                            </m:r>
                          </m:e>
                          <m:sub>
                            <m:r>
                              <a:rPr kumimoji="0" lang="en-US" sz="16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charset="0"/>
                                <a:ea typeface="Calibri"/>
                                <a:cs typeface="Calibri"/>
                                <a:sym typeface="Calibri"/>
                              </a:rPr>
                              <m:t>𝑛</m:t>
                            </m:r>
                          </m:sub>
                        </m:sSub>
                        <m:r>
                          <a:rPr kumimoji="0" lang="en-US" sz="16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charset="0"/>
                            <a:ea typeface="Calibri"/>
                            <a:cs typeface="Calibri"/>
                            <a:sym typeface="Calibri"/>
                          </a:rPr>
                          <m:t>=[                 ]</m:t>
                        </m:r>
                      </m:oMath>
                    </m:oMathPara>
                  </a14:m>
                  <a:endParaRPr kumimoji="0" lang="en-US" sz="16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>
            <p:sp>
              <p:nvSpPr>
                <p:cNvPr id="35" name="TextBox 3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601" y="4194048"/>
                  <a:ext cx="1554010" cy="246221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 t="-142500" r="-784" b="-1775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0" name="TextBox 39"/>
          <p:cNvSpPr txBox="1"/>
          <p:nvPr/>
        </p:nvSpPr>
        <p:spPr>
          <a:xfrm>
            <a:off x="2018194" y="2875326"/>
            <a:ext cx="146833" cy="83099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000000"/>
                </a:solidFill>
              </a:rPr>
              <a:t>.</a:t>
            </a:r>
          </a:p>
          <a:p>
            <a: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Calibri"/>
              </a:rPr>
              <a:t>.</a:t>
            </a:r>
          </a:p>
          <a:p>
            <a: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600" b="1" dirty="0">
                <a:solidFill>
                  <a:srgbClr val="000000"/>
                </a:solidFill>
              </a:rPr>
              <a:t>.</a:t>
            </a:r>
            <a:endParaRPr kumimoji="0" lang="en-US" sz="16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77963677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05979"/>
            <a:ext cx="7772400" cy="52842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914400" y="835200"/>
            <a:ext cx="7772400" cy="3679650"/>
          </a:xfrm>
        </p:spPr>
        <p:txBody>
          <a:bodyPr/>
          <a:lstStyle/>
          <a:p>
            <a:r>
              <a:rPr lang="en-US" dirty="0" smtClean="0"/>
              <a:t>Objective Functions</a:t>
            </a:r>
          </a:p>
          <a:p>
            <a:r>
              <a:rPr lang="en-US" dirty="0" smtClean="0"/>
              <a:t>Optimization problems</a:t>
            </a:r>
          </a:p>
          <a:p>
            <a:r>
              <a:rPr lang="en-US" dirty="0" smtClean="0"/>
              <a:t>Decisive functions</a:t>
            </a:r>
          </a:p>
          <a:p>
            <a:r>
              <a:rPr lang="en-US" dirty="0" smtClean="0"/>
              <a:t>Error surface optimization</a:t>
            </a:r>
          </a:p>
          <a:p>
            <a:r>
              <a:rPr lang="en-US" dirty="0" smtClean="0"/>
              <a:t>Optimizers for learning</a:t>
            </a:r>
          </a:p>
          <a:p>
            <a:r>
              <a:rPr lang="en-US" dirty="0" smtClean="0"/>
              <a:t>Nature Inspired Optimization Techniques</a:t>
            </a:r>
          </a:p>
          <a:p>
            <a:r>
              <a:rPr lang="en-US" dirty="0" smtClean="0"/>
              <a:t>AN – Hands-on Session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23AE6-A9B1-1F4D-A7F9-2E6F746D4C1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>
            <a:spLocks noGrp="1"/>
          </p:cNvSpPr>
          <p:nvPr>
            <p:ph type="sldNum" sz="quarter" idx="4294967295"/>
          </p:nvPr>
        </p:nvSpPr>
        <p:spPr>
          <a:xfrm>
            <a:off x="7010400" y="4852988"/>
            <a:ext cx="2133600" cy="28257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300">
                <a:solidFill>
                  <a:srgbClr val="FFFFFF"/>
                </a:solidFill>
              </a:rPr>
              <a:pPr lvl="0">
                <a:defRPr sz="1800">
                  <a:solidFill>
                    <a:srgbClr val="000000"/>
                  </a:solidFill>
                </a:defRPr>
              </a:pPr>
              <a:t>30</a:t>
            </a:fld>
            <a:endParaRPr sz="1300">
              <a:solidFill>
                <a:srgbClr val="FFFFFF"/>
              </a:solidFill>
            </a:endParaRPr>
          </a:p>
        </p:txBody>
      </p:sp>
      <p:sp>
        <p:nvSpPr>
          <p:cNvPr id="28" name="Shape 28"/>
          <p:cNvSpPr/>
          <p:nvPr/>
        </p:nvSpPr>
        <p:spPr>
          <a:xfrm>
            <a:off x="-50801" y="256674"/>
            <a:ext cx="9194801" cy="584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/>
          <a:lstStyle>
            <a:lvl1pPr algn="ctr">
              <a:defRPr sz="3200">
                <a:solidFill>
                  <a:srgbClr val="215380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3200" dirty="0" smtClean="0">
                <a:solidFill>
                  <a:srgbClr val="215380"/>
                </a:solidFill>
              </a:rPr>
              <a:t>Supervised Learning - Classification</a:t>
            </a:r>
            <a:endParaRPr sz="3200" dirty="0">
              <a:solidFill>
                <a:srgbClr val="21538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322119" y="840874"/>
            <a:ext cx="1347483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Training Data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" name="Group 9"/>
          <p:cNvGrpSpPr/>
          <p:nvPr/>
        </p:nvGrpSpPr>
        <p:grpSpPr>
          <a:xfrm>
            <a:off x="3075302" y="1571799"/>
            <a:ext cx="712729" cy="2881956"/>
            <a:chOff x="3075302" y="1571799"/>
            <a:chExt cx="712729" cy="2881956"/>
          </a:xfrm>
        </p:grpSpPr>
        <p:sp>
          <p:nvSpPr>
            <p:cNvPr id="12" name="TextBox 11"/>
            <p:cNvSpPr txBox="1"/>
            <p:nvPr/>
          </p:nvSpPr>
          <p:spPr>
            <a:xfrm>
              <a:off x="3601601" y="1571799"/>
              <a:ext cx="183703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b="0" i="0" u="none" strike="noStrike" cap="none" spc="0" normalizeH="0" baseline="0" dirty="0" smtClean="0">
                  <a:ln>
                    <a:noFill/>
                  </a:ln>
                  <a:solidFill>
                    <a:srgbClr val="7030A0"/>
                  </a:solidFill>
                  <a:effectLst/>
                  <a:uFillTx/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kumimoji="0" lang="en-US" sz="1400" b="0" i="0" u="none" strike="noStrike" cap="none" spc="0" normalizeH="0" baseline="0" dirty="0">
                <a:ln>
                  <a:noFill/>
                </a:ln>
                <a:solidFill>
                  <a:srgbClr val="7030A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601601" y="2572367"/>
              <a:ext cx="183703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b="0" i="0" u="none" strike="noStrike" cap="none" spc="0" normalizeH="0" baseline="0" dirty="0" smtClean="0">
                  <a:ln>
                    <a:noFill/>
                  </a:ln>
                  <a:solidFill>
                    <a:srgbClr val="7030A0"/>
                  </a:solidFill>
                  <a:effectLst/>
                  <a:uFillTx/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kumimoji="0" lang="en-US" sz="1400" b="0" i="0" u="none" strike="noStrike" cap="none" spc="0" normalizeH="0" baseline="0" dirty="0">
                <a:ln>
                  <a:noFill/>
                </a:ln>
                <a:solidFill>
                  <a:srgbClr val="7030A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601601" y="2081323"/>
              <a:ext cx="183703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b="0" i="0" u="none" strike="noStrike" cap="none" spc="0" normalizeH="0" baseline="0" dirty="0" smtClean="0">
                  <a:ln>
                    <a:noFill/>
                  </a:ln>
                  <a:solidFill>
                    <a:srgbClr val="C00000"/>
                  </a:solidFill>
                  <a:effectLst/>
                  <a:uFillTx/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kumimoji="0" lang="en-US" sz="1400" b="0" i="0" u="none" strike="noStrike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3604328" y="4145980"/>
              <a:ext cx="183703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b="0" i="0" u="none" strike="noStrike" cap="none" spc="0" normalizeH="0" baseline="0" dirty="0" smtClean="0">
                  <a:ln>
                    <a:noFill/>
                  </a:ln>
                  <a:solidFill>
                    <a:srgbClr val="0070C0"/>
                  </a:solidFill>
                  <a:effectLst/>
                  <a:uFillTx/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 kumimoji="0" lang="en-US" sz="1400" b="0" i="0" u="none" strike="noStrike" cap="none" spc="0" normalizeH="0" baseline="0" dirty="0">
                <a:ln>
                  <a:noFill/>
                </a:ln>
                <a:solidFill>
                  <a:srgbClr val="0070C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mc:AlternateContent xmlns:mc="http://schemas.openxmlformats.org/markup-compatibility/2006">
          <mc:Choice xmlns:a14="http://schemas.microsoft.com/office/drawing/2010/main" xmlns="" Requires="a14">
            <p:sp>
              <p:nvSpPr>
                <p:cNvPr id="39" name="TextBox 38"/>
                <p:cNvSpPr txBox="1"/>
                <p:nvPr/>
              </p:nvSpPr>
              <p:spPr>
                <a:xfrm>
                  <a:off x="3078029" y="4165539"/>
                  <a:ext cx="463652" cy="24622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0" tIns="0" rIns="0" bIns="0" numCol="1" spcCol="38100" rtlCol="0" anchor="t">
                  <a:spAutoFit/>
                </a:bodyPr>
                <a:lstStyle/>
                <a:p>
                  <a:pPr marL="0" marR="0" indent="0" algn="l" defTabSz="4572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16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charset="0"/>
                                <a:ea typeface="Calibri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kumimoji="0" lang="en-US" sz="16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charset="0"/>
                                <a:ea typeface="Calibri"/>
                                <a:cs typeface="Calibri"/>
                                <a:sym typeface="Calibri"/>
                              </a:rPr>
                              <m:t>𝑦</m:t>
                            </m:r>
                          </m:e>
                          <m:sub>
                            <m:r>
                              <a:rPr kumimoji="0" lang="en-US" sz="16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charset="0"/>
                                <a:ea typeface="Calibri"/>
                                <a:cs typeface="Calibri"/>
                                <a:sym typeface="Calibri"/>
                              </a:rPr>
                              <m:t>𝑛</m:t>
                            </m:r>
                          </m:sub>
                        </m:sSub>
                        <m:r>
                          <a:rPr kumimoji="0" lang="en-US" sz="16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charset="0"/>
                            <a:ea typeface="Calibri"/>
                            <a:cs typeface="Calibri"/>
                            <a:sym typeface="Calibri"/>
                          </a:rPr>
                          <m:t>=</m:t>
                        </m:r>
                      </m:oMath>
                    </m:oMathPara>
                  </a14:m>
                  <a:endParaRPr kumimoji="0" lang="en-US" sz="16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>
            <p:sp>
              <p:nvSpPr>
                <p:cNvPr id="39" name="TextBox 3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78029" y="4165539"/>
                  <a:ext cx="463652" cy="246221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l="-10526" r="-3947" b="-21951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xmlns="" Requires="a14">
            <p:sp>
              <p:nvSpPr>
                <p:cNvPr id="38" name="TextBox 37"/>
                <p:cNvSpPr txBox="1"/>
                <p:nvPr/>
              </p:nvSpPr>
              <p:spPr>
                <a:xfrm>
                  <a:off x="3082429" y="2604480"/>
                  <a:ext cx="461665" cy="24622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0" tIns="0" rIns="0" bIns="0" numCol="1" spcCol="38100" rtlCol="0" anchor="t">
                  <a:spAutoFit/>
                </a:bodyPr>
                <a:lstStyle/>
                <a:p>
                  <a:pPr marL="0" marR="0" indent="0" algn="l" defTabSz="4572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16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charset="0"/>
                                <a:ea typeface="Calibri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kumimoji="0" lang="en-US" sz="16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charset="0"/>
                                <a:ea typeface="Calibri"/>
                                <a:cs typeface="Calibri"/>
                                <a:sym typeface="Calibri"/>
                              </a:rPr>
                              <m:t>𝑦</m:t>
                            </m:r>
                          </m:e>
                          <m:sub>
                            <m:r>
                              <a:rPr kumimoji="0" lang="en-US" sz="16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charset="0"/>
                                <a:ea typeface="Calibri"/>
                                <a:cs typeface="Calibri"/>
                                <a:sym typeface="Calibri"/>
                              </a:rPr>
                              <m:t>3</m:t>
                            </m:r>
                          </m:sub>
                        </m:sSub>
                        <m:r>
                          <a:rPr kumimoji="0" lang="en-US" sz="16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charset="0"/>
                            <a:ea typeface="Calibri"/>
                            <a:cs typeface="Calibri"/>
                            <a:sym typeface="Calibri"/>
                          </a:rPr>
                          <m:t>=</m:t>
                        </m:r>
                      </m:oMath>
                    </m:oMathPara>
                  </a14:m>
                  <a:endParaRPr kumimoji="0" lang="en-US" sz="16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>
            <p:sp>
              <p:nvSpPr>
                <p:cNvPr id="38" name="TextBox 3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82429" y="2604480"/>
                  <a:ext cx="461665" cy="246221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10667" r="-4000" b="-21951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xmlns="" Requires="a14">
            <p:sp>
              <p:nvSpPr>
                <p:cNvPr id="37" name="TextBox 36"/>
                <p:cNvSpPr txBox="1"/>
                <p:nvPr/>
              </p:nvSpPr>
              <p:spPr>
                <a:xfrm>
                  <a:off x="3079216" y="2102860"/>
                  <a:ext cx="461665" cy="24622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0" tIns="0" rIns="0" bIns="0" numCol="1" spcCol="38100" rtlCol="0" anchor="t">
                  <a:spAutoFit/>
                </a:bodyPr>
                <a:lstStyle/>
                <a:p>
                  <a:pPr marL="0" marR="0" indent="0" algn="l" defTabSz="4572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16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charset="0"/>
                                <a:ea typeface="Calibri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kumimoji="0" lang="en-US" sz="16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charset="0"/>
                                <a:ea typeface="Calibri"/>
                                <a:cs typeface="Calibri"/>
                                <a:sym typeface="Calibri"/>
                              </a:rPr>
                              <m:t>𝑦</m:t>
                            </m:r>
                          </m:e>
                          <m:sub>
                            <m:r>
                              <a:rPr kumimoji="0" lang="en-US" sz="16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charset="0"/>
                                <a:ea typeface="Calibri"/>
                                <a:cs typeface="Calibri"/>
                                <a:sym typeface="Calibri"/>
                              </a:rPr>
                              <m:t>2</m:t>
                            </m:r>
                          </m:sub>
                        </m:sSub>
                        <m:r>
                          <a:rPr kumimoji="0" lang="en-US" sz="16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charset="0"/>
                            <a:ea typeface="Calibri"/>
                            <a:cs typeface="Calibri"/>
                            <a:sym typeface="Calibri"/>
                          </a:rPr>
                          <m:t>=</m:t>
                        </m:r>
                      </m:oMath>
                    </m:oMathPara>
                  </a14:m>
                  <a:endParaRPr kumimoji="0" lang="en-US" sz="16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>
            <p:sp>
              <p:nvSpPr>
                <p:cNvPr id="37" name="TextBox 3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79216" y="2102860"/>
                  <a:ext cx="461665" cy="246221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10526" r="-3947" b="-25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xmlns="" Requires="a14">
            <p:sp>
              <p:nvSpPr>
                <p:cNvPr id="36" name="TextBox 35"/>
                <p:cNvSpPr txBox="1"/>
                <p:nvPr/>
              </p:nvSpPr>
              <p:spPr>
                <a:xfrm>
                  <a:off x="3075302" y="1601240"/>
                  <a:ext cx="456920" cy="24622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0" tIns="0" rIns="0" bIns="0" numCol="1" spcCol="38100" rtlCol="0" anchor="t">
                  <a:spAutoFit/>
                </a:bodyPr>
                <a:lstStyle/>
                <a:p>
                  <a:pPr marL="0" marR="0" indent="0" algn="l" defTabSz="4572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16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charset="0"/>
                                <a:ea typeface="Calibri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kumimoji="0" lang="en-US" sz="16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charset="0"/>
                                <a:ea typeface="Calibri"/>
                                <a:cs typeface="Calibri"/>
                                <a:sym typeface="Calibri"/>
                              </a:rPr>
                              <m:t>𝑦</m:t>
                            </m:r>
                          </m:e>
                          <m:sub>
                            <m:r>
                              <a:rPr kumimoji="0" lang="en-US" sz="16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charset="0"/>
                                <a:ea typeface="Calibri"/>
                                <a:cs typeface="Calibri"/>
                                <a:sym typeface="Calibri"/>
                              </a:rPr>
                              <m:t>1</m:t>
                            </m:r>
                          </m:sub>
                        </m:sSub>
                        <m:r>
                          <a:rPr kumimoji="0" lang="en-US" sz="16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charset="0"/>
                            <a:ea typeface="Calibri"/>
                            <a:cs typeface="Calibri"/>
                            <a:sym typeface="Calibri"/>
                          </a:rPr>
                          <m:t>=</m:t>
                        </m:r>
                      </m:oMath>
                    </m:oMathPara>
                  </a14:m>
                  <a:endParaRPr kumimoji="0" lang="en-US" sz="16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>
            <p:sp>
              <p:nvSpPr>
                <p:cNvPr id="36" name="TextBox 3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75302" y="1601240"/>
                  <a:ext cx="456920" cy="246221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10667" r="-5333" b="-25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30" name="TextBox 29"/>
              <p:cNvSpPr txBox="1"/>
              <p:nvPr/>
            </p:nvSpPr>
            <p:spPr>
              <a:xfrm>
                <a:off x="614539" y="1606213"/>
                <a:ext cx="2195666" cy="24622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t">
                <a:spAutoFit/>
              </a:bodyPr>
              <a:lstStyle/>
              <a:p>
                <a:pPr marL="0" marR="0" indent="0" algn="l" defTabSz="4572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charset="0"/>
                              <a:ea typeface="Calibri"/>
                              <a:cs typeface="Calibri"/>
                              <a:sym typeface="Calibri"/>
                            </a:rPr>
                          </m:ctrlPr>
                        </m:sSubPr>
                        <m:e>
                          <m:r>
                            <a:rPr kumimoji="0" lang="en-US" sz="1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charset="0"/>
                              <a:ea typeface="Calibri"/>
                              <a:cs typeface="Calibri"/>
                              <a:sym typeface="Calibri"/>
                            </a:rPr>
                            <m:t>𝑥</m:t>
                          </m:r>
                        </m:e>
                        <m:sub>
                          <m:r>
                            <a:rPr kumimoji="0" lang="en-US" sz="1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charset="0"/>
                              <a:ea typeface="Calibri"/>
                              <a:cs typeface="Calibri"/>
                              <a:sym typeface="Calibri"/>
                            </a:rPr>
                            <m:t>1</m:t>
                          </m:r>
                        </m:sub>
                      </m:sSub>
                      <m:r>
                        <a:rPr kumimoji="0" lang="en-US" sz="16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charset="0"/>
                          <a:ea typeface="Calibri"/>
                          <a:cs typeface="Calibri"/>
                          <a:sym typeface="Calibri"/>
                        </a:rPr>
                        <m:t>=[</m:t>
                      </m:r>
                      <m:sSub>
                        <m:sSubPr>
                          <m:ctrlPr>
                            <a:rPr kumimoji="0" lang="en-US" sz="1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charset="0"/>
                              <a:ea typeface="Calibri"/>
                              <a:cs typeface="Calibri"/>
                              <a:sym typeface="Calibri"/>
                            </a:rPr>
                          </m:ctrlPr>
                        </m:sSubPr>
                        <m:e>
                          <m:r>
                            <a:rPr kumimoji="0" lang="en-US" sz="1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charset="0"/>
                              <a:ea typeface="Calibri"/>
                              <a:cs typeface="Calibri"/>
                              <a:sym typeface="Calibri"/>
                            </a:rPr>
                            <m:t>𝑥</m:t>
                          </m:r>
                        </m:e>
                        <m:sub>
                          <m:r>
                            <a:rPr kumimoji="0" lang="en-US" sz="1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charset="0"/>
                              <a:ea typeface="Calibri"/>
                              <a:cs typeface="Calibri"/>
                              <a:sym typeface="Calibri"/>
                            </a:rPr>
                            <m:t>11</m:t>
                          </m:r>
                        </m:sub>
                      </m:sSub>
                      <m:r>
                        <a:rPr kumimoji="0" lang="en-US" sz="16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FillTx/>
                          <a:latin typeface="Cambria Math" charset="0"/>
                          <a:ea typeface="Calibri"/>
                          <a:cs typeface="Calibri"/>
                          <a:sym typeface="Calibri"/>
                        </a:rPr>
                        <m:t> </m:t>
                      </m:r>
                      <m:sSub>
                        <m:sSubPr>
                          <m:ctrlPr>
                            <a:rPr kumimoji="0" lang="en-US" sz="1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charset="0"/>
                              <a:ea typeface="Calibri"/>
                              <a:cs typeface="Calibri"/>
                              <a:sym typeface="Calibri"/>
                            </a:rPr>
                          </m:ctrlPr>
                        </m:sSubPr>
                        <m:e>
                          <m:r>
                            <a:rPr kumimoji="0" lang="en-US" sz="1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charset="0"/>
                              <a:ea typeface="Calibri"/>
                              <a:cs typeface="Calibri"/>
                              <a:sym typeface="Calibri"/>
                            </a:rPr>
                            <m:t>  </m:t>
                          </m:r>
                          <m:r>
                            <a:rPr kumimoji="0" lang="en-US" sz="1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charset="0"/>
                              <a:ea typeface="Calibri"/>
                              <a:cs typeface="Calibri"/>
                              <a:sym typeface="Calibri"/>
                            </a:rPr>
                            <m:t>𝑥</m:t>
                          </m:r>
                        </m:e>
                        <m:sub>
                          <m:r>
                            <a:rPr kumimoji="0" lang="en-US" sz="1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charset="0"/>
                              <a:ea typeface="Calibri"/>
                              <a:cs typeface="Calibri"/>
                              <a:sym typeface="Calibri"/>
                            </a:rPr>
                            <m:t>12</m:t>
                          </m:r>
                        </m:sub>
                      </m:sSub>
                      <m:r>
                        <a:rPr kumimoji="0" lang="en-US" sz="16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FillTx/>
                          <a:latin typeface="Cambria Math" charset="0"/>
                          <a:ea typeface="Calibri"/>
                          <a:cs typeface="Calibri"/>
                          <a:sym typeface="Calibri"/>
                        </a:rPr>
                        <m:t>   </m:t>
                      </m:r>
                      <m:sSub>
                        <m:sSubPr>
                          <m:ctrlPr>
                            <a:rPr kumimoji="0" lang="en-US" sz="1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charset="0"/>
                              <a:ea typeface="Calibri"/>
                              <a:cs typeface="Calibri"/>
                              <a:sym typeface="Calibri"/>
                            </a:rPr>
                          </m:ctrlPr>
                        </m:sSubPr>
                        <m:e>
                          <m:r>
                            <a:rPr kumimoji="0" lang="en-US" sz="1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charset="0"/>
                              <a:ea typeface="Calibri"/>
                              <a:cs typeface="Calibri"/>
                              <a:sym typeface="Calibri"/>
                            </a:rPr>
                            <m:t>𝑥</m:t>
                          </m:r>
                        </m:e>
                        <m:sub>
                          <m:r>
                            <a:rPr kumimoji="0" lang="en-US" sz="1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charset="0"/>
                              <a:ea typeface="Calibri"/>
                              <a:cs typeface="Calibri"/>
                              <a:sym typeface="Calibri"/>
                            </a:rPr>
                            <m:t>13</m:t>
                          </m:r>
                        </m:sub>
                      </m:sSub>
                      <m:r>
                        <a:rPr kumimoji="0" lang="en-US" sz="16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FillTx/>
                          <a:latin typeface="Cambria Math" charset="0"/>
                          <a:ea typeface="Calibri"/>
                          <a:cs typeface="Calibri"/>
                          <a:sym typeface="Calibri"/>
                        </a:rPr>
                        <m:t> </m:t>
                      </m:r>
                      <m:sSub>
                        <m:sSubPr>
                          <m:ctrlPr>
                            <a:rPr kumimoji="0" lang="en-US" sz="1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charset="0"/>
                              <a:ea typeface="Calibri"/>
                              <a:cs typeface="Calibri"/>
                              <a:sym typeface="Calibri"/>
                            </a:rPr>
                          </m:ctrlPr>
                        </m:sSubPr>
                        <m:e>
                          <m:r>
                            <a:rPr kumimoji="0" lang="en-US" sz="1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charset="0"/>
                              <a:ea typeface="Calibri"/>
                              <a:cs typeface="Calibri"/>
                              <a:sym typeface="Calibri"/>
                            </a:rPr>
                            <m:t>  </m:t>
                          </m:r>
                          <m:r>
                            <a:rPr kumimoji="0" lang="en-US" sz="1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charset="0"/>
                              <a:ea typeface="Calibri"/>
                              <a:cs typeface="Calibri"/>
                              <a:sym typeface="Calibri"/>
                            </a:rPr>
                            <m:t>𝑥</m:t>
                          </m:r>
                        </m:e>
                        <m:sub>
                          <m:r>
                            <a:rPr kumimoji="0" lang="en-US" sz="1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charset="0"/>
                              <a:ea typeface="Calibri"/>
                              <a:cs typeface="Calibri"/>
                              <a:sym typeface="Calibri"/>
                            </a:rPr>
                            <m:t>14</m:t>
                          </m:r>
                        </m:sub>
                      </m:sSub>
                      <m:r>
                        <a:rPr kumimoji="0" lang="en-US" sz="16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charset="0"/>
                          <a:ea typeface="Calibri"/>
                          <a:cs typeface="Calibri"/>
                          <a:sym typeface="Calibri"/>
                        </a:rPr>
                        <m:t>]</m:t>
                      </m:r>
                    </m:oMath>
                  </m:oMathPara>
                </a14:m>
                <a:endParaRPr kumimoji="0" lang="en-US" sz="1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ea typeface="Calibri"/>
                  <a:cs typeface="Calibri"/>
                  <a:sym typeface="Calibri"/>
                </a:endParaRPr>
              </a:p>
            </p:txBody>
          </p:sp>
        </mc:Choice>
        <mc:Fallback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539" y="1606213"/>
                <a:ext cx="2195666" cy="246221"/>
              </a:xfrm>
              <a:prstGeom prst="rect">
                <a:avLst/>
              </a:prstGeom>
              <a:blipFill rotWithShape="0">
                <a:blip r:embed="rId6"/>
                <a:stretch>
                  <a:fillRect l="-833" t="-136585" r="-3056" b="-170732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xmlns="" Requires="a14">
          <p:sp>
            <p:nvSpPr>
              <p:cNvPr id="33" name="TextBox 32"/>
              <p:cNvSpPr txBox="1"/>
              <p:nvPr/>
            </p:nvSpPr>
            <p:spPr>
              <a:xfrm>
                <a:off x="537600" y="2106332"/>
                <a:ext cx="2318667" cy="24622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0" tIns="0" rIns="0" bIns="0" numCol="1" spcCol="38100" rtlCol="0" anchor="t">
                <a:spAutoFit/>
              </a:bodyPr>
              <a:lstStyle/>
              <a:p>
                <a:pPr algn="l" rtl="0" latinLnBrk="1" hangingPunc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charset="0"/>
                              <a:ea typeface="Calibri"/>
                              <a:cs typeface="Calibri"/>
                              <a:sym typeface="Calibri"/>
                            </a:rPr>
                          </m:ctrlPr>
                        </m:sSubPr>
                        <m:e>
                          <m:r>
                            <a:rPr kumimoji="0" lang="en-US" sz="1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charset="0"/>
                              <a:ea typeface="Calibri"/>
                              <a:cs typeface="Calibri"/>
                              <a:sym typeface="Calibri"/>
                            </a:rPr>
                            <m:t>𝑥</m:t>
                          </m:r>
                        </m:e>
                        <m:sub>
                          <m:r>
                            <a:rPr kumimoji="0" lang="en-US" sz="1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charset="0"/>
                              <a:ea typeface="Calibri"/>
                              <a:cs typeface="Calibri"/>
                              <a:sym typeface="Calibri"/>
                            </a:rPr>
                            <m:t>2</m:t>
                          </m:r>
                        </m:sub>
                      </m:sSub>
                      <m:r>
                        <a:rPr kumimoji="0" lang="en-US" sz="16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charset="0"/>
                          <a:ea typeface="Calibri"/>
                          <a:cs typeface="Calibri"/>
                          <a:sym typeface="Calibri"/>
                        </a:rPr>
                        <m:t>=[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rgbClr val="0070C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rgbClr val="0070C0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0070C0"/>
                              </a:solidFill>
                              <a:latin typeface="Cambria Math" charset="0"/>
                            </a:rPr>
                            <m:t>2</m:t>
                          </m:r>
                          <m:r>
                            <a:rPr lang="en-US" sz="1600" i="1">
                              <a:solidFill>
                                <a:srgbClr val="0070C0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sz="1600" i="1">
                          <a:solidFill>
                            <a:srgbClr val="0070C0"/>
                          </a:solidFill>
                          <a:latin typeface="Cambria Math" charset="0"/>
                        </a:rPr>
                        <m:t> 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rgbClr val="0070C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rgbClr val="0070C0"/>
                              </a:solidFill>
                              <a:latin typeface="Cambria Math" charset="0"/>
                            </a:rPr>
                            <m:t>  </m:t>
                          </m:r>
                          <m:r>
                            <a:rPr lang="en-US" sz="1600" i="1">
                              <a:solidFill>
                                <a:srgbClr val="0070C0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0070C0"/>
                              </a:solidFill>
                              <a:latin typeface="Cambria Math" charset="0"/>
                            </a:rPr>
                            <m:t>2</m:t>
                          </m:r>
                          <m:r>
                            <a:rPr lang="en-US" sz="1600" i="1">
                              <a:solidFill>
                                <a:srgbClr val="0070C0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sz="1600" i="1">
                          <a:solidFill>
                            <a:srgbClr val="0070C0"/>
                          </a:solidFill>
                          <a:latin typeface="Cambria Math" charset="0"/>
                        </a:rPr>
                        <m:t>   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rgbClr val="0070C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rgbClr val="0070C0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0070C0"/>
                              </a:solidFill>
                              <a:latin typeface="Cambria Math" charset="0"/>
                            </a:rPr>
                            <m:t>2</m:t>
                          </m:r>
                          <m:r>
                            <a:rPr lang="en-US" sz="1600" i="1">
                              <a:solidFill>
                                <a:srgbClr val="0070C0"/>
                              </a:solidFill>
                              <a:latin typeface="Cambria Math" charset="0"/>
                            </a:rPr>
                            <m:t>3</m:t>
                          </m:r>
                        </m:sub>
                      </m:sSub>
                      <m:r>
                        <a:rPr lang="en-US" sz="1600" i="1">
                          <a:solidFill>
                            <a:srgbClr val="0070C0"/>
                          </a:solidFill>
                          <a:latin typeface="Cambria Math" charset="0"/>
                        </a:rPr>
                        <m:t> 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rgbClr val="0070C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rgbClr val="0070C0"/>
                              </a:solidFill>
                              <a:latin typeface="Cambria Math" charset="0"/>
                            </a:rPr>
                            <m:t>  </m:t>
                          </m:r>
                          <m:r>
                            <a:rPr lang="en-US" sz="1600" i="1">
                              <a:solidFill>
                                <a:srgbClr val="0070C0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0070C0"/>
                              </a:solidFill>
                              <a:latin typeface="Cambria Math" charset="0"/>
                            </a:rPr>
                            <m:t>2</m:t>
                          </m:r>
                          <m:r>
                            <a:rPr lang="en-US" sz="1600" i="1">
                              <a:solidFill>
                                <a:srgbClr val="0070C0"/>
                              </a:solidFill>
                              <a:latin typeface="Cambria Math" charset="0"/>
                            </a:rPr>
                            <m:t>4</m:t>
                          </m:r>
                        </m:sub>
                      </m:sSub>
                      <m:r>
                        <a:rPr kumimoji="0" lang="en-US" sz="16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charset="0"/>
                          <a:ea typeface="Calibri"/>
                          <a:cs typeface="Calibri"/>
                          <a:sym typeface="Calibri"/>
                        </a:rPr>
                        <m:t>]</m:t>
                      </m:r>
                    </m:oMath>
                  </m:oMathPara>
                </a14:m>
                <a:endParaRPr kumimoji="0" lang="en-US" sz="1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ea typeface="Calibri"/>
                  <a:cs typeface="Calibri"/>
                  <a:sym typeface="Calibri"/>
                </a:endParaRPr>
              </a:p>
            </p:txBody>
          </p:sp>
        </mc:Choice>
        <mc:Fallback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600" y="2106332"/>
                <a:ext cx="2318667" cy="246221"/>
              </a:xfrm>
              <a:prstGeom prst="rect">
                <a:avLst/>
              </a:prstGeom>
              <a:blipFill rotWithShape="0">
                <a:blip r:embed="rId7"/>
                <a:stretch>
                  <a:fillRect t="-142500" r="-525" b="-17500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xmlns="" Requires="a14">
          <p:sp>
            <p:nvSpPr>
              <p:cNvPr id="34" name="TextBox 33"/>
              <p:cNvSpPr txBox="1"/>
              <p:nvPr/>
            </p:nvSpPr>
            <p:spPr>
              <a:xfrm>
                <a:off x="534873" y="2606451"/>
                <a:ext cx="2321393" cy="24622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0" tIns="0" rIns="0" bIns="0" numCol="1" spcCol="38100" rtlCol="0" anchor="t">
                <a:spAutoFit/>
              </a:bodyPr>
              <a:lstStyle/>
              <a:p>
                <a:pPr algn="l" rtl="0" latinLnBrk="1" hangingPunc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charset="0"/>
                              <a:ea typeface="Calibri"/>
                              <a:cs typeface="Calibri"/>
                              <a:sym typeface="Calibri"/>
                            </a:rPr>
                          </m:ctrlPr>
                        </m:sSubPr>
                        <m:e>
                          <m:r>
                            <a:rPr kumimoji="0" lang="en-US" sz="1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charset="0"/>
                              <a:ea typeface="Calibri"/>
                              <a:cs typeface="Calibri"/>
                              <a:sym typeface="Calibri"/>
                            </a:rPr>
                            <m:t>𝑥</m:t>
                          </m:r>
                        </m:e>
                        <m:sub>
                          <m:r>
                            <a:rPr kumimoji="0" lang="en-US" sz="1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charset="0"/>
                              <a:ea typeface="Calibri"/>
                              <a:cs typeface="Calibri"/>
                              <a:sym typeface="Calibri"/>
                            </a:rPr>
                            <m:t>3</m:t>
                          </m:r>
                        </m:sub>
                      </m:sSub>
                      <m:r>
                        <a:rPr kumimoji="0" lang="en-US" sz="16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charset="0"/>
                          <a:ea typeface="Calibri"/>
                          <a:cs typeface="Calibri"/>
                          <a:sym typeface="Calibri"/>
                        </a:rPr>
                        <m:t>=[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rgbClr val="0070C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rgbClr val="0070C0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0070C0"/>
                              </a:solidFill>
                              <a:latin typeface="Cambria Math" charset="0"/>
                            </a:rPr>
                            <m:t>3</m:t>
                          </m:r>
                          <m:r>
                            <a:rPr lang="en-US" sz="1600" i="1">
                              <a:solidFill>
                                <a:srgbClr val="0070C0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sz="1600" i="1">
                          <a:solidFill>
                            <a:srgbClr val="0070C0"/>
                          </a:solidFill>
                          <a:latin typeface="Cambria Math" charset="0"/>
                        </a:rPr>
                        <m:t> 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rgbClr val="0070C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rgbClr val="0070C0"/>
                              </a:solidFill>
                              <a:latin typeface="Cambria Math" charset="0"/>
                            </a:rPr>
                            <m:t>  </m:t>
                          </m:r>
                          <m:r>
                            <a:rPr lang="en-US" sz="1600" i="1">
                              <a:solidFill>
                                <a:srgbClr val="0070C0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0070C0"/>
                              </a:solidFill>
                              <a:latin typeface="Cambria Math" charset="0"/>
                            </a:rPr>
                            <m:t>3</m:t>
                          </m:r>
                          <m:r>
                            <a:rPr lang="en-US" sz="1600" i="1">
                              <a:solidFill>
                                <a:srgbClr val="0070C0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sz="1600" i="1">
                          <a:solidFill>
                            <a:srgbClr val="0070C0"/>
                          </a:solidFill>
                          <a:latin typeface="Cambria Math" charset="0"/>
                        </a:rPr>
                        <m:t>   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rgbClr val="0070C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rgbClr val="0070C0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0070C0"/>
                              </a:solidFill>
                              <a:latin typeface="Cambria Math" charset="0"/>
                            </a:rPr>
                            <m:t>3</m:t>
                          </m:r>
                          <m:r>
                            <a:rPr lang="en-US" sz="1600" i="1">
                              <a:solidFill>
                                <a:srgbClr val="0070C0"/>
                              </a:solidFill>
                              <a:latin typeface="Cambria Math" charset="0"/>
                            </a:rPr>
                            <m:t>3</m:t>
                          </m:r>
                        </m:sub>
                      </m:sSub>
                      <m:r>
                        <a:rPr lang="en-US" sz="1600" i="1">
                          <a:solidFill>
                            <a:srgbClr val="0070C0"/>
                          </a:solidFill>
                          <a:latin typeface="Cambria Math" charset="0"/>
                        </a:rPr>
                        <m:t> 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rgbClr val="0070C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rgbClr val="0070C0"/>
                              </a:solidFill>
                              <a:latin typeface="Cambria Math" charset="0"/>
                            </a:rPr>
                            <m:t>  </m:t>
                          </m:r>
                          <m:r>
                            <a:rPr lang="en-US" sz="1600" i="1">
                              <a:solidFill>
                                <a:srgbClr val="0070C0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0070C0"/>
                              </a:solidFill>
                              <a:latin typeface="Cambria Math" charset="0"/>
                            </a:rPr>
                            <m:t>3</m:t>
                          </m:r>
                          <m:r>
                            <a:rPr lang="en-US" sz="1600" i="1">
                              <a:solidFill>
                                <a:srgbClr val="0070C0"/>
                              </a:solidFill>
                              <a:latin typeface="Cambria Math" charset="0"/>
                            </a:rPr>
                            <m:t>4</m:t>
                          </m:r>
                        </m:sub>
                      </m:sSub>
                      <m:r>
                        <a:rPr kumimoji="0" lang="en-US" sz="16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charset="0"/>
                          <a:ea typeface="Calibri"/>
                          <a:cs typeface="Calibri"/>
                          <a:sym typeface="Calibri"/>
                        </a:rPr>
                        <m:t>]</m:t>
                      </m:r>
                    </m:oMath>
                  </m:oMathPara>
                </a14:m>
                <a:endParaRPr kumimoji="0" lang="en-US" sz="1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ea typeface="Calibri"/>
                  <a:cs typeface="Calibri"/>
                  <a:sym typeface="Calibri"/>
                </a:endParaRPr>
              </a:p>
            </p:txBody>
          </p:sp>
        </mc:Choice>
        <mc:Fallback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873" y="2606451"/>
                <a:ext cx="2321393" cy="246221"/>
              </a:xfrm>
              <a:prstGeom prst="rect">
                <a:avLst/>
              </a:prstGeom>
              <a:blipFill rotWithShape="0">
                <a:blip r:embed="rId8"/>
                <a:stretch>
                  <a:fillRect t="-142500" r="-525" b="-17500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xmlns="" Requires="a14">
          <p:sp>
            <p:nvSpPr>
              <p:cNvPr id="35" name="TextBox 34"/>
              <p:cNvSpPr txBox="1"/>
              <p:nvPr/>
            </p:nvSpPr>
            <p:spPr>
              <a:xfrm>
                <a:off x="537600" y="4194048"/>
                <a:ext cx="2275331" cy="24622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0" tIns="0" rIns="0" bIns="0" numCol="1" spcCol="38100" rtlCol="0" anchor="t">
                <a:spAutoFit/>
              </a:bodyPr>
              <a:lstStyle/>
              <a:p>
                <a:pPr algn="l" rtl="0" latinLnBrk="1" hangingPunc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charset="0"/>
                              <a:ea typeface="Calibri"/>
                              <a:cs typeface="Calibri"/>
                              <a:sym typeface="Calibri"/>
                            </a:rPr>
                          </m:ctrlPr>
                        </m:sSubPr>
                        <m:e>
                          <m:r>
                            <a:rPr kumimoji="0" lang="en-US" sz="1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charset="0"/>
                              <a:ea typeface="Calibri"/>
                              <a:cs typeface="Calibri"/>
                              <a:sym typeface="Calibri"/>
                            </a:rPr>
                            <m:t>𝑥</m:t>
                          </m:r>
                        </m:e>
                        <m:sub>
                          <m:r>
                            <a:rPr kumimoji="0" lang="en-US" sz="1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charset="0"/>
                              <a:ea typeface="Calibri"/>
                              <a:cs typeface="Calibri"/>
                              <a:sym typeface="Calibri"/>
                            </a:rPr>
                            <m:t>𝑛</m:t>
                          </m:r>
                        </m:sub>
                      </m:sSub>
                      <m:r>
                        <a:rPr kumimoji="0" lang="en-US" sz="16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charset="0"/>
                          <a:ea typeface="Calibri"/>
                          <a:cs typeface="Calibri"/>
                          <a:sym typeface="Calibri"/>
                        </a:rPr>
                        <m:t>=[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rgbClr val="0070C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rgbClr val="0070C0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0070C0"/>
                              </a:solidFill>
                              <a:latin typeface="Cambria Math" charset="0"/>
                            </a:rPr>
                            <m:t>𝑛</m:t>
                          </m:r>
                          <m:r>
                            <a:rPr lang="en-US" sz="1600" i="1">
                              <a:solidFill>
                                <a:srgbClr val="0070C0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sz="1600" i="1">
                          <a:solidFill>
                            <a:srgbClr val="0070C0"/>
                          </a:solidFill>
                          <a:latin typeface="Cambria Math" charset="0"/>
                        </a:rPr>
                        <m:t> 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rgbClr val="0070C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rgbClr val="0070C0"/>
                              </a:solidFill>
                              <a:latin typeface="Cambria Math" charset="0"/>
                            </a:rPr>
                            <m:t>  </m:t>
                          </m:r>
                          <m:r>
                            <a:rPr lang="en-US" sz="1600" i="1">
                              <a:solidFill>
                                <a:srgbClr val="0070C0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0070C0"/>
                              </a:solidFill>
                              <a:latin typeface="Cambria Math" charset="0"/>
                            </a:rPr>
                            <m:t>𝑛</m:t>
                          </m:r>
                          <m:r>
                            <a:rPr lang="en-US" sz="1600" i="1">
                              <a:solidFill>
                                <a:srgbClr val="0070C0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sz="1600" i="1">
                          <a:solidFill>
                            <a:srgbClr val="0070C0"/>
                          </a:solidFill>
                          <a:latin typeface="Cambria Math" charset="0"/>
                        </a:rPr>
                        <m:t>   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rgbClr val="0070C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rgbClr val="0070C0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0070C0"/>
                              </a:solidFill>
                              <a:latin typeface="Cambria Math" charset="0"/>
                            </a:rPr>
                            <m:t>𝑛</m:t>
                          </m:r>
                          <m:r>
                            <a:rPr lang="en-US" sz="1600" i="1">
                              <a:solidFill>
                                <a:srgbClr val="0070C0"/>
                              </a:solidFill>
                              <a:latin typeface="Cambria Math" charset="0"/>
                            </a:rPr>
                            <m:t>3</m:t>
                          </m:r>
                        </m:sub>
                      </m:sSub>
                      <m:r>
                        <a:rPr lang="en-US" sz="1600" i="1">
                          <a:solidFill>
                            <a:srgbClr val="0070C0"/>
                          </a:solidFill>
                          <a:latin typeface="Cambria Math" charset="0"/>
                        </a:rPr>
                        <m:t> 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rgbClr val="0070C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rgbClr val="0070C0"/>
                              </a:solidFill>
                              <a:latin typeface="Cambria Math" charset="0"/>
                            </a:rPr>
                            <m:t>  </m:t>
                          </m:r>
                          <m:r>
                            <a:rPr lang="en-US" sz="1600" i="1">
                              <a:solidFill>
                                <a:srgbClr val="0070C0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0070C0"/>
                              </a:solidFill>
                              <a:latin typeface="Cambria Math" charset="0"/>
                            </a:rPr>
                            <m:t>𝑛</m:t>
                          </m:r>
                          <m:r>
                            <a:rPr lang="en-US" sz="1600" i="1">
                              <a:solidFill>
                                <a:srgbClr val="0070C0"/>
                              </a:solidFill>
                              <a:latin typeface="Cambria Math" charset="0"/>
                            </a:rPr>
                            <m:t>4</m:t>
                          </m:r>
                        </m:sub>
                      </m:sSub>
                      <m:r>
                        <a:rPr kumimoji="0" lang="en-US" sz="16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charset="0"/>
                          <a:ea typeface="Calibri"/>
                          <a:cs typeface="Calibri"/>
                          <a:sym typeface="Calibri"/>
                        </a:rPr>
                        <m:t>]</m:t>
                      </m:r>
                    </m:oMath>
                  </m:oMathPara>
                </a14:m>
                <a:endParaRPr kumimoji="0" lang="en-US" sz="1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ea typeface="Calibri"/>
                  <a:cs typeface="Calibri"/>
                  <a:sym typeface="Calibri"/>
                </a:endParaRPr>
              </a:p>
            </p:txBody>
          </p:sp>
        </mc:Choice>
        <mc:Fallback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600" y="4194048"/>
                <a:ext cx="2275331" cy="246221"/>
              </a:xfrm>
              <a:prstGeom prst="rect">
                <a:avLst/>
              </a:prstGeom>
              <a:blipFill rotWithShape="0">
                <a:blip r:embed="rId9"/>
                <a:stretch>
                  <a:fillRect l="-804" t="-142500" r="-2949" b="-17750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TextBox 39"/>
          <p:cNvSpPr txBox="1"/>
          <p:nvPr/>
        </p:nvSpPr>
        <p:spPr>
          <a:xfrm>
            <a:off x="1995860" y="3053442"/>
            <a:ext cx="120423" cy="83099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000000"/>
                </a:solidFill>
              </a:rPr>
              <a:t>.</a:t>
            </a:r>
          </a:p>
          <a:p>
            <a: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Calibri"/>
              </a:rPr>
              <a:t>.</a:t>
            </a:r>
          </a:p>
          <a:p>
            <a: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600" b="1" dirty="0">
                <a:solidFill>
                  <a:srgbClr val="000000"/>
                </a:solidFill>
              </a:rPr>
              <a:t>.</a:t>
            </a:r>
            <a:endParaRPr kumimoji="0" lang="en-US" sz="16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Calibri"/>
            </a:endParaRPr>
          </a:p>
        </p:txBody>
      </p:sp>
      <p:grpSp>
        <p:nvGrpSpPr>
          <p:cNvPr id="6" name="Group 3"/>
          <p:cNvGrpSpPr/>
          <p:nvPr/>
        </p:nvGrpSpPr>
        <p:grpSpPr>
          <a:xfrm>
            <a:off x="5248288" y="1031072"/>
            <a:ext cx="3053078" cy="1198371"/>
            <a:chOff x="5248288" y="1031072"/>
            <a:chExt cx="3053078" cy="1198371"/>
          </a:xfrm>
        </p:grpSpPr>
        <mc:AlternateContent xmlns:mc="http://schemas.openxmlformats.org/markup-compatibility/2006">
          <mc:Choice xmlns:a14="http://schemas.microsoft.com/office/drawing/2010/main" xmlns="" Requires="a14">
            <p:sp>
              <p:nvSpPr>
                <p:cNvPr id="23" name="TextBox 22"/>
                <p:cNvSpPr txBox="1"/>
                <p:nvPr/>
              </p:nvSpPr>
              <p:spPr>
                <a:xfrm>
                  <a:off x="6053639" y="1860111"/>
                  <a:ext cx="1740476" cy="369332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0" tIns="0" rIns="0" bIns="0" numCol="1" spcCol="38100" rtlCol="0" anchor="t">
                  <a:spAutoFit/>
                </a:bodyPr>
                <a:lstStyle/>
                <a:p>
                  <a:pPr marL="0" marR="0" indent="0" algn="l" defTabSz="4572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kumimoji="0" lang="en-US" sz="24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charset="0"/>
                                <a:ea typeface="Calibri"/>
                                <a:cs typeface="Calibri"/>
                                <a:sym typeface="Calibri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kumimoji="0" lang="en-US" sz="2400" b="0" i="1" u="none" strike="noStrike" cap="none" spc="0" normalizeH="0" baseline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FillTx/>
                                    <a:latin typeface="Cambria Math" charset="0"/>
                                    <a:ea typeface="Calibri"/>
                                    <a:cs typeface="Calibri"/>
                                    <a:sym typeface="Calibri"/>
                                  </a:rPr>
                                </m:ctrlPr>
                              </m:sSubPr>
                              <m:e>
                                <m:r>
                                  <a:rPr kumimoji="0" lang="en-US" sz="2400" b="0" i="1" u="none" strike="noStrike" cap="none" spc="0" normalizeH="0" baseline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FillTx/>
                                    <a:latin typeface="Cambria Math" charset="0"/>
                                    <a:ea typeface="Calibri"/>
                                    <a:cs typeface="Calibri"/>
                                    <a:sym typeface="Calibri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kumimoji="0" lang="en-US" sz="2400" b="0" i="1" u="none" strike="noStrike" cap="none" spc="0" normalizeH="0" baseline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FillTx/>
                                    <a:latin typeface="Cambria Math" charset="0"/>
                                    <a:ea typeface="Calibri"/>
                                    <a:cs typeface="Calibri"/>
                                    <a:sym typeface="Calibri"/>
                                  </a:rPr>
                                  <m:t>𝑖</m:t>
                                </m:r>
                              </m:sub>
                            </m:sSub>
                          </m:e>
                        </m:acc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charset="0"/>
                            <a:ea typeface="Calibri"/>
                            <a:cs typeface="Calibri"/>
                            <a:sym typeface="Calibri"/>
                          </a:rPr>
                          <m:t>=</m:t>
                        </m:r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charset="0"/>
                            <a:ea typeface="Calibri"/>
                            <a:cs typeface="Calibri"/>
                            <a:sym typeface="Calibri"/>
                          </a:rPr>
                          <m:t>𝑓</m:t>
                        </m:r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charset="0"/>
                            <a:ea typeface="Calibri"/>
                            <a:cs typeface="Calibri"/>
                            <a:sym typeface="Calibri"/>
                          </a:rPr>
                          <m:t>(</m:t>
                        </m:r>
                        <m:sSub>
                          <m:sSubPr>
                            <m:ctrlPr>
                              <a:rPr kumimoji="0" lang="en-US" sz="24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charset="0"/>
                                <a:ea typeface="Calibri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kumimoji="0" lang="en-US" sz="24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charset="0"/>
                                <a:ea typeface="Calibri"/>
                                <a:cs typeface="Calibri"/>
                                <a:sym typeface="Calibri"/>
                              </a:rPr>
                              <m:t>𝑥</m:t>
                            </m:r>
                          </m:e>
                          <m:sub>
                            <m:r>
                              <a:rPr kumimoji="0" lang="en-US" sz="24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charset="0"/>
                                <a:ea typeface="Calibri"/>
                                <a:cs typeface="Calibri"/>
                                <a:sym typeface="Calibri"/>
                              </a:rPr>
                              <m:t>𝑖</m:t>
                            </m:r>
                          </m:sub>
                        </m:sSub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charset="0"/>
                            <a:ea typeface="Calibri"/>
                            <a:cs typeface="Calibri"/>
                            <a:sym typeface="Calibri"/>
                          </a:rPr>
                          <m:t>;</m:t>
                        </m:r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charset="0"/>
                            <a:ea typeface="Cambria Math" charset="0"/>
                            <a:cs typeface="Cambria Math" charset="0"/>
                            <a:sym typeface="Calibri"/>
                          </a:rPr>
                          <m:t>𝜃</m:t>
                        </m:r>
                        <m:r>
                          <a:rPr kumimoji="0" lang="en-US" sz="24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charset="0"/>
                            <a:ea typeface="Calibri"/>
                            <a:cs typeface="Calibri"/>
                            <a:sym typeface="Calibri"/>
                          </a:rPr>
                          <m:t>)</m:t>
                        </m:r>
                      </m:oMath>
                    </m:oMathPara>
                  </a14:m>
                  <a:endParaRPr kumimoji="0" lang="en-US" sz="24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>
            <p:sp>
              <p:nvSpPr>
                <p:cNvPr id="23" name="TextBox 2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53639" y="1860111"/>
                  <a:ext cx="1740476" cy="369332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l="-3497" t="-16393" r="-5944" b="-34426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" name="TextBox 1"/>
            <p:cNvSpPr txBox="1"/>
            <p:nvPr/>
          </p:nvSpPr>
          <p:spPr>
            <a:xfrm>
              <a:off x="5248288" y="1031072"/>
              <a:ext cx="3053078" cy="64632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alibri"/>
                  <a:ea typeface="Calibri"/>
                  <a:cs typeface="Calibri"/>
                  <a:sym typeface="Calibri"/>
                </a:rPr>
                <a:t>We need to find</a:t>
              </a:r>
              <a:r>
                <a:rPr kumimoji="0" lang="en-US" sz="1800" b="0" i="0" u="none" strike="noStrike" cap="none" spc="0" normalizeH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kumimoji="0" lang="en-US" sz="18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alibri"/>
                  <a:ea typeface="Calibri"/>
                  <a:cs typeface="Calibri"/>
                  <a:sym typeface="Calibri"/>
                </a:rPr>
                <a:t>a function</a:t>
              </a:r>
              <a:r>
                <a:rPr kumimoji="0" lang="en-US" sz="1800" b="0" i="0" u="none" strike="noStrike" cap="none" spc="0" normalizeH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alibri"/>
                  <a:ea typeface="Calibri"/>
                  <a:cs typeface="Calibri"/>
                  <a:sym typeface="Calibri"/>
                </a:rPr>
                <a:t> that</a:t>
              </a:r>
            </a:p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baseline="0" dirty="0" smtClean="0">
                  <a:solidFill>
                    <a:srgbClr val="000000"/>
                  </a:solidFill>
                </a:rPr>
                <a:t>maps</a:t>
              </a:r>
              <a:r>
                <a:rPr lang="en-US" dirty="0" smtClean="0">
                  <a:solidFill>
                    <a:srgbClr val="000000"/>
                  </a:solidFill>
                </a:rPr>
                <a:t> </a:t>
              </a:r>
              <a:r>
                <a:rPr lang="en-US" i="1" dirty="0" smtClean="0">
                  <a:solidFill>
                    <a:srgbClr val="000000"/>
                  </a:solidFill>
                </a:rPr>
                <a:t>x</a:t>
              </a:r>
              <a:r>
                <a:rPr lang="en-US" dirty="0" smtClean="0">
                  <a:solidFill>
                    <a:srgbClr val="000000"/>
                  </a:solidFill>
                </a:rPr>
                <a:t> and </a:t>
              </a:r>
              <a:r>
                <a:rPr lang="en-US" i="1" dirty="0" smtClean="0">
                  <a:solidFill>
                    <a:srgbClr val="000000"/>
                  </a:solidFill>
                </a:rPr>
                <a:t>y</a:t>
              </a:r>
              <a:r>
                <a:rPr lang="en-US" dirty="0" smtClean="0">
                  <a:solidFill>
                    <a:srgbClr val="000000"/>
                  </a:solidFill>
                </a:rPr>
                <a:t> for any of them.</a:t>
              </a:r>
              <a:endPara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" name="Group 13"/>
          <p:cNvGrpSpPr/>
          <p:nvPr/>
        </p:nvGrpSpPr>
        <p:grpSpPr>
          <a:xfrm>
            <a:off x="5248288" y="2614350"/>
            <a:ext cx="3384899" cy="2088808"/>
            <a:chOff x="5248288" y="2714726"/>
            <a:chExt cx="3384899" cy="2088808"/>
          </a:xfrm>
        </p:grpSpPr>
        <p:sp>
          <p:nvSpPr>
            <p:cNvPr id="26" name="TextBox 25"/>
            <p:cNvSpPr txBox="1"/>
            <p:nvPr/>
          </p:nvSpPr>
          <p:spPr>
            <a:xfrm>
              <a:off x="5248288" y="2714726"/>
              <a:ext cx="3384899" cy="64632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dirty="0" smtClean="0">
                  <a:solidFill>
                    <a:srgbClr val="000000"/>
                  </a:solidFill>
                </a:rPr>
                <a:t>How do we ”learn” the parameters</a:t>
              </a:r>
            </a:p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dirty="0" smtClean="0">
                  <a:solidFill>
                    <a:srgbClr val="000000"/>
                  </a:solidFill>
                </a:rPr>
                <a:t>of this function?</a:t>
              </a:r>
              <a:endPara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5409389" y="3266768"/>
              <a:ext cx="3152464" cy="64632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alibri"/>
                  <a:ea typeface="Calibri"/>
                  <a:cs typeface="Calibri"/>
                  <a:sym typeface="Calibri"/>
                </a:rPr>
                <a:t>We choose ones that makes the </a:t>
              </a:r>
            </a:p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dirty="0" smtClean="0">
                  <a:solidFill>
                    <a:srgbClr val="000000"/>
                  </a:solidFill>
                </a:rPr>
                <a:t>following quantity small:</a:t>
              </a:r>
              <a:r>
                <a:rPr kumimoji="0" lang="en-US" sz="18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alibri"/>
                  <a:ea typeface="Calibri"/>
                  <a:cs typeface="Calibri"/>
                  <a:sym typeface="Calibri"/>
                </a:rPr>
                <a:t> </a:t>
              </a:r>
              <a:endPara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mc:AlternateContent xmlns:mc="http://schemas.openxmlformats.org/markup-compatibility/2006">
          <mc:Choice xmlns:a14="http://schemas.microsoft.com/office/drawing/2010/main" xmlns="" Requires="a14">
            <p:sp>
              <p:nvSpPr>
                <p:cNvPr id="31" name="TextBox 30"/>
                <p:cNvSpPr txBox="1"/>
                <p:nvPr/>
              </p:nvSpPr>
              <p:spPr>
                <a:xfrm>
                  <a:off x="5982790" y="3963239"/>
                  <a:ext cx="1811325" cy="840295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0" tIns="0" rIns="0" bIns="0" numCol="1" spcCol="38100" rtlCol="0" anchor="t">
                  <a:spAutoFit/>
                </a:bodyPr>
                <a:lstStyle/>
                <a:p>
                  <a:pPr algn="l" rtl="0" latinLnBrk="1" hangingPunct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chr m:val="∑"/>
                            <m:ctrlPr>
                              <a:rPr kumimoji="0" lang="en-US" sz="20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charset="0"/>
                                <a:sym typeface="Calibri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kumimoji="0" lang="en-US" sz="20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charset="0"/>
                                <a:sym typeface="Calibri"/>
                              </a:rPr>
                              <m:t>𝑖</m:t>
                            </m:r>
                            <m:r>
                              <a:rPr kumimoji="0" lang="en-US" sz="20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charset="0"/>
                                <a:sym typeface="Calibri"/>
                              </a:rPr>
                              <m:t>=1</m:t>
                            </m:r>
                          </m:sub>
                          <m:sup>
                            <m:r>
                              <a:rPr kumimoji="0" lang="en-US" sz="20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charset="0"/>
                                <a:sym typeface="Calibri"/>
                              </a:rPr>
                              <m:t>𝑛</m:t>
                            </m:r>
                          </m:sup>
                          <m:e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charset="0"/>
                              </a:rPr>
                              <m:t>𝐶𝑜𝑠𝑡</m:t>
                            </m:r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charset="0"/>
                              </a:rPr>
                              <m:t>(</m:t>
                            </m:r>
                            <m:acc>
                              <m:accPr>
                                <m:chr m:val="̂"/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rgbClr val="000000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rgbClr val="000000"/>
                                        </a:solidFill>
                                        <a:latin typeface="Cambria Math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solidFill>
                                          <a:srgbClr val="000000"/>
                                        </a:solidFill>
                                        <a:latin typeface="Cambria Math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acc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charset="0"/>
                              </a:rPr>
                              <m:t>, </m:t>
                            </m:r>
                            <m:sSub>
                              <m:sSubPr>
                                <m:ctrlP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000000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000" i="1">
                                <a:solidFill>
                                  <a:srgbClr val="000000"/>
                                </a:solidFill>
                                <a:latin typeface="Cambria Math" charset="0"/>
                              </a:rPr>
                              <m:t>)</m:t>
                            </m:r>
                          </m:e>
                        </m:nary>
                      </m:oMath>
                    </m:oMathPara>
                  </a14:m>
                  <a:endParaRPr kumimoji="0" lang="en-US" sz="20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sym typeface="Calibri"/>
                  </a:endParaRPr>
                </a:p>
              </p:txBody>
            </p:sp>
          </mc:Choice>
          <mc:Fallback>
            <p:sp>
              <p:nvSpPr>
                <p:cNvPr id="31" name="TextBox 3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82790" y="3963239"/>
                  <a:ext cx="1811325" cy="840295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" name="Group 14"/>
          <p:cNvGrpSpPr/>
          <p:nvPr/>
        </p:nvGrpSpPr>
        <p:grpSpPr>
          <a:xfrm>
            <a:off x="1322119" y="1001715"/>
            <a:ext cx="2609379" cy="646329"/>
            <a:chOff x="1322119" y="1001715"/>
            <a:chExt cx="2609379" cy="646329"/>
          </a:xfrm>
        </p:grpSpPr>
        <p:sp>
          <p:nvSpPr>
            <p:cNvPr id="5" name="TextBox 4"/>
            <p:cNvSpPr txBox="1"/>
            <p:nvPr/>
          </p:nvSpPr>
          <p:spPr>
            <a:xfrm>
              <a:off x="1322119" y="1210206"/>
              <a:ext cx="480258" cy="27699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spc="0" normalizeH="0" baseline="0" dirty="0" smtClean="0">
                  <a:ln>
                    <a:noFill/>
                  </a:ln>
                  <a:solidFill>
                    <a:srgbClr val="7030A0"/>
                  </a:solidFill>
                  <a:effectLst/>
                  <a:uFillTx/>
                  <a:latin typeface="Calibri"/>
                  <a:ea typeface="Calibri"/>
                  <a:cs typeface="Calibri"/>
                  <a:sym typeface="Calibri"/>
                </a:rPr>
                <a:t>inputs</a:t>
              </a:r>
              <a:endParaRPr kumimoji="0" lang="en-US" sz="1200" b="0" i="0" u="none" strike="noStrike" cap="none" spc="0" normalizeH="0" baseline="0" dirty="0">
                <a:ln>
                  <a:noFill/>
                </a:ln>
                <a:solidFill>
                  <a:srgbClr val="7030A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3040872" y="1001715"/>
              <a:ext cx="890626" cy="64632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spc="0" normalizeH="0" baseline="0" dirty="0" smtClean="0">
                  <a:ln>
                    <a:noFill/>
                  </a:ln>
                  <a:solidFill>
                    <a:srgbClr val="7030A0"/>
                  </a:solidFill>
                  <a:effectLst/>
                  <a:uFillTx/>
                  <a:sym typeface="Calibri"/>
                </a:rPr>
                <a:t>targets /</a:t>
              </a:r>
            </a:p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1200" dirty="0" smtClean="0">
                  <a:solidFill>
                    <a:srgbClr val="7030A0"/>
                  </a:solidFill>
                </a:rPr>
                <a:t>labels /</a:t>
              </a:r>
            </a:p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spc="0" normalizeH="0" baseline="0" dirty="0" smtClean="0">
                  <a:ln>
                    <a:noFill/>
                  </a:ln>
                  <a:solidFill>
                    <a:srgbClr val="7030A0"/>
                  </a:solidFill>
                  <a:effectLst/>
                  <a:uFillTx/>
                  <a:sym typeface="Calibri"/>
                </a:rPr>
                <a:t>ground truth</a:t>
              </a:r>
              <a:endParaRPr kumimoji="0" lang="en-US" sz="1200" b="0" i="0" u="none" strike="noStrike" cap="none" spc="0" normalizeH="0" baseline="0" dirty="0">
                <a:ln>
                  <a:noFill/>
                </a:ln>
                <a:solidFill>
                  <a:srgbClr val="7030A0"/>
                </a:solidFill>
                <a:effectLst/>
                <a:uFillTx/>
                <a:sym typeface="Calibri"/>
              </a:endParaRPr>
            </a:p>
          </p:txBody>
        </p:sp>
      </p:grpSp>
      <p:grpSp>
        <p:nvGrpSpPr>
          <p:cNvPr id="9" name="Group 12"/>
          <p:cNvGrpSpPr/>
          <p:nvPr/>
        </p:nvGrpSpPr>
        <p:grpSpPr>
          <a:xfrm>
            <a:off x="4006511" y="1210204"/>
            <a:ext cx="885179" cy="3243551"/>
            <a:chOff x="4006511" y="1210204"/>
            <a:chExt cx="885179" cy="3243551"/>
          </a:xfrm>
        </p:grpSpPr>
        <p:grpSp>
          <p:nvGrpSpPr>
            <p:cNvPr id="10" name="Group 40"/>
            <p:cNvGrpSpPr/>
            <p:nvPr/>
          </p:nvGrpSpPr>
          <p:grpSpPr>
            <a:xfrm>
              <a:off x="4015971" y="1571799"/>
              <a:ext cx="712729" cy="2881956"/>
              <a:chOff x="3075302" y="1571799"/>
              <a:chExt cx="712729" cy="2881956"/>
            </a:xfrm>
          </p:grpSpPr>
          <p:sp>
            <p:nvSpPr>
              <p:cNvPr id="42" name="TextBox 41"/>
              <p:cNvSpPr txBox="1"/>
              <p:nvPr/>
            </p:nvSpPr>
            <p:spPr>
              <a:xfrm>
                <a:off x="3601601" y="1571799"/>
                <a:ext cx="183703" cy="30777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9" tIns="45719" rIns="45719" bIns="45719" numCol="1" spcCol="38100" rtlCol="0" anchor="t">
                <a:spAutoFit/>
              </a:bodyPr>
              <a:lstStyle/>
              <a:p>
                <a:pPr algn="l" rtl="0" latinLnBrk="1" hangingPunct="0"/>
                <a:r>
                  <a:rPr lang="en-US" sz="1400" dirty="0">
                    <a:solidFill>
                      <a:srgbClr val="7030A0"/>
                    </a:solidFill>
                  </a:rPr>
                  <a:t>1</a:t>
                </a:r>
              </a:p>
            </p:txBody>
          </p:sp>
          <p:sp>
            <p:nvSpPr>
              <p:cNvPr id="44" name="TextBox 43"/>
              <p:cNvSpPr txBox="1"/>
              <p:nvPr/>
            </p:nvSpPr>
            <p:spPr>
              <a:xfrm>
                <a:off x="3601601" y="2572367"/>
                <a:ext cx="183703" cy="30777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9" tIns="45719" rIns="45719" bIns="45719" numCol="1" spcCol="38100" rtlCol="0" anchor="t">
                <a:spAutoFit/>
              </a:bodyPr>
              <a:lstStyle/>
              <a:p>
                <a:pPr algn="l" rtl="0" latinLnBrk="1" hangingPunct="0"/>
                <a:r>
                  <a:rPr lang="en-US" sz="1400" dirty="0">
                    <a:solidFill>
                      <a:srgbClr val="C00000"/>
                    </a:solidFill>
                  </a:rPr>
                  <a:t>2</a:t>
                </a:r>
              </a:p>
            </p:txBody>
          </p:sp>
          <p:sp>
            <p:nvSpPr>
              <p:cNvPr id="45" name="TextBox 44"/>
              <p:cNvSpPr txBox="1"/>
              <p:nvPr/>
            </p:nvSpPr>
            <p:spPr>
              <a:xfrm>
                <a:off x="3601601" y="2081323"/>
                <a:ext cx="183703" cy="30777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9" tIns="45719" rIns="45719" bIns="45719" numCol="1" spcCol="38100" rtlCol="0" anchor="t">
                <a:spAutoFit/>
              </a:bodyPr>
              <a:lstStyle/>
              <a:p>
                <a:pPr marL="0" marR="0" indent="0" algn="l" defTabSz="4572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sz="1400" b="0" i="0" u="none" strike="noStrike" cap="none" spc="0" normalizeH="0" baseline="0" dirty="0" smtClean="0">
                    <a:ln>
                      <a:noFill/>
                    </a:ln>
                    <a:solidFill>
                      <a:srgbClr val="C00000"/>
                    </a:solidFill>
                    <a:effectLst/>
                    <a:uFillTx/>
                    <a:latin typeface="Calibri"/>
                    <a:ea typeface="Calibri"/>
                    <a:cs typeface="Calibri"/>
                    <a:sym typeface="Calibri"/>
                  </a:rPr>
                  <a:t>2</a:t>
                </a:r>
                <a:endParaRPr kumimoji="0" lang="en-US" sz="1400" b="0" i="0" u="none" strike="noStrike" cap="none" spc="0" normalizeH="0" baseline="0" dirty="0">
                  <a:ln>
                    <a:noFill/>
                  </a:ln>
                  <a:solidFill>
                    <a:srgbClr val="C00000"/>
                  </a:solidFill>
                  <a:effectLst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6" name="TextBox 45"/>
              <p:cNvSpPr txBox="1"/>
              <p:nvPr/>
            </p:nvSpPr>
            <p:spPr>
              <a:xfrm>
                <a:off x="3604328" y="4145980"/>
                <a:ext cx="183703" cy="30777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9" tIns="45719" rIns="45719" bIns="45719" numCol="1" spcCol="38100" rtlCol="0" anchor="t">
                <a:spAutoFit/>
              </a:bodyPr>
              <a:lstStyle/>
              <a:p>
                <a:pPr algn="l" rtl="0" latinLnBrk="1" hangingPunct="0"/>
                <a:r>
                  <a:rPr lang="en-US" sz="1400" dirty="0">
                    <a:solidFill>
                      <a:srgbClr val="7030A0"/>
                    </a:solidFill>
                  </a:rPr>
                  <a:t>1</a:t>
                </a:r>
              </a:p>
            </p:txBody>
          </p:sp>
          <mc:AlternateContent xmlns:mc="http://schemas.openxmlformats.org/markup-compatibility/2006">
            <mc:Choice xmlns:a14="http://schemas.microsoft.com/office/drawing/2010/main" xmlns="" Requires="a14">
              <p:sp>
                <p:nvSpPr>
                  <p:cNvPr id="47" name="TextBox 46"/>
                  <p:cNvSpPr txBox="1"/>
                  <p:nvPr/>
                </p:nvSpPr>
                <p:spPr>
                  <a:xfrm>
                    <a:off x="3078029" y="4165539"/>
                    <a:ext cx="463652" cy="246221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none" lIns="0" tIns="0" rIns="0" bIns="0" numCol="1" spcCol="38100" rtlCol="0" anchor="t">
                    <a:spAutoFit/>
                  </a:bodyPr>
                  <a:lstStyle/>
                  <a:p>
                    <a:pPr algn="l" rtl="0" latinLnBrk="1" hangingPunct="0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0" lang="en-US" sz="16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charset="0"/>
                                  <a:ea typeface="Calibri"/>
                                  <a:cs typeface="Calibri"/>
                                  <a:sym typeface="Calibri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1600" i="1">
                                      <a:solidFill>
                                        <a:srgbClr val="000000"/>
                                      </a:solidFill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600" i="1">
                                      <a:solidFill>
                                        <a:srgbClr val="000000"/>
                                      </a:solidFill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kumimoji="0" lang="en-US" sz="16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charset="0"/>
                                  <a:ea typeface="Calibri"/>
                                  <a:cs typeface="Calibri"/>
                                  <a:sym typeface="Calibri"/>
                                </a:rPr>
                                <m:t>𝑛</m:t>
                              </m:r>
                            </m:sub>
                          </m:sSub>
                          <m:r>
                            <a:rPr kumimoji="0" lang="en-US" sz="1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charset="0"/>
                              <a:ea typeface="Calibri"/>
                              <a:cs typeface="Calibri"/>
                              <a:sym typeface="Calibri"/>
                            </a:rPr>
                            <m:t>=</m:t>
                          </m:r>
                        </m:oMath>
                      </m:oMathPara>
                    </a14:m>
                    <a:endParaRPr kumimoji="0" lang="en-US" sz="1600" b="0" i="0" u="none" strike="noStrike" cap="none" spc="0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ea typeface="Calibri"/>
                      <a:cs typeface="Calibri"/>
                      <a:sym typeface="Calibri"/>
                    </a:endParaRPr>
                  </a:p>
                </p:txBody>
              </p:sp>
            </mc:Choice>
            <mc:Fallback>
              <p:sp>
                <p:nvSpPr>
                  <p:cNvPr id="47" name="TextBox 4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078029" y="4165539"/>
                    <a:ext cx="463652" cy="246221"/>
                  </a:xfrm>
                  <a:prstGeom prst="rect">
                    <a:avLst/>
                  </a:prstGeom>
                  <a:blipFill rotWithShape="0">
                    <a:blip r:embed="rId12"/>
                    <a:stretch>
                      <a:fillRect l="-10526" t="-17073" r="-5263" b="-21951"/>
                    </a:stretch>
                  </a:blipFill>
                  <a:ln w="12700" cap="flat">
                    <a:noFill/>
                    <a:miter lim="400000"/>
                  </a:ln>
                  <a:effectLst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xmlns="" Requires="a14">
              <p:sp>
                <p:nvSpPr>
                  <p:cNvPr id="48" name="TextBox 47"/>
                  <p:cNvSpPr txBox="1"/>
                  <p:nvPr/>
                </p:nvSpPr>
                <p:spPr>
                  <a:xfrm>
                    <a:off x="3082429" y="2604480"/>
                    <a:ext cx="461665" cy="246221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none" lIns="0" tIns="0" rIns="0" bIns="0" numCol="1" spcCol="38100" rtlCol="0" anchor="t">
                    <a:spAutoFit/>
                  </a:bodyPr>
                  <a:lstStyle/>
                  <a:p>
                    <a:pPr algn="l" rtl="0" latinLnBrk="1" hangingPunct="0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0" lang="en-US" sz="16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charset="0"/>
                                  <a:ea typeface="Calibri"/>
                                  <a:cs typeface="Calibri"/>
                                  <a:sym typeface="Calibri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1600" i="1">
                                      <a:solidFill>
                                        <a:srgbClr val="000000"/>
                                      </a:solidFill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600" i="1">
                                      <a:solidFill>
                                        <a:srgbClr val="000000"/>
                                      </a:solidFill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kumimoji="0" lang="en-US" sz="16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charset="0"/>
                                  <a:ea typeface="Calibri"/>
                                  <a:cs typeface="Calibri"/>
                                  <a:sym typeface="Calibri"/>
                                </a:rPr>
                                <m:t>3</m:t>
                              </m:r>
                            </m:sub>
                          </m:sSub>
                          <m:r>
                            <a:rPr kumimoji="0" lang="en-US" sz="1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charset="0"/>
                              <a:ea typeface="Calibri"/>
                              <a:cs typeface="Calibri"/>
                              <a:sym typeface="Calibri"/>
                            </a:rPr>
                            <m:t>=</m:t>
                          </m:r>
                        </m:oMath>
                      </m:oMathPara>
                    </a14:m>
                    <a:endParaRPr kumimoji="0" lang="en-US" sz="1600" b="0" i="0" u="none" strike="noStrike" cap="none" spc="0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ea typeface="Calibri"/>
                      <a:cs typeface="Calibri"/>
                      <a:sym typeface="Calibri"/>
                    </a:endParaRPr>
                  </a:p>
                </p:txBody>
              </p:sp>
            </mc:Choice>
            <mc:Fallback>
              <p:sp>
                <p:nvSpPr>
                  <p:cNvPr id="48" name="TextBox 4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082429" y="2604480"/>
                    <a:ext cx="461665" cy="246221"/>
                  </a:xfrm>
                  <a:prstGeom prst="rect">
                    <a:avLst/>
                  </a:prstGeom>
                  <a:blipFill rotWithShape="0">
                    <a:blip r:embed="rId13"/>
                    <a:stretch>
                      <a:fillRect l="-10526" t="-17073" r="-2632" b="-21951"/>
                    </a:stretch>
                  </a:blipFill>
                  <a:ln w="12700" cap="flat">
                    <a:noFill/>
                    <a:miter lim="400000"/>
                  </a:ln>
                  <a:effectLst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xmlns="" Requires="a14">
              <p:sp>
                <p:nvSpPr>
                  <p:cNvPr id="49" name="TextBox 48"/>
                  <p:cNvSpPr txBox="1"/>
                  <p:nvPr/>
                </p:nvSpPr>
                <p:spPr>
                  <a:xfrm>
                    <a:off x="3079216" y="2102860"/>
                    <a:ext cx="461665" cy="246221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none" lIns="0" tIns="0" rIns="0" bIns="0" numCol="1" spcCol="38100" rtlCol="0" anchor="t">
                    <a:spAutoFit/>
                  </a:bodyPr>
                  <a:lstStyle/>
                  <a:p>
                    <a:pPr algn="l" rtl="0" latinLnBrk="1" hangingPunct="0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0" lang="en-US" sz="16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charset="0"/>
                                  <a:ea typeface="Calibri"/>
                                  <a:cs typeface="Calibri"/>
                                  <a:sym typeface="Calibri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1600" i="1">
                                      <a:solidFill>
                                        <a:srgbClr val="000000"/>
                                      </a:solidFill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600" i="1">
                                      <a:solidFill>
                                        <a:srgbClr val="000000"/>
                                      </a:solidFill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kumimoji="0" lang="en-US" sz="16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charset="0"/>
                                  <a:ea typeface="Calibri"/>
                                  <a:cs typeface="Calibri"/>
                                  <a:sym typeface="Calibri"/>
                                </a:rPr>
                                <m:t>2</m:t>
                              </m:r>
                            </m:sub>
                          </m:sSub>
                          <m:r>
                            <a:rPr kumimoji="0" lang="en-US" sz="1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charset="0"/>
                              <a:ea typeface="Calibri"/>
                              <a:cs typeface="Calibri"/>
                              <a:sym typeface="Calibri"/>
                            </a:rPr>
                            <m:t>=</m:t>
                          </m:r>
                        </m:oMath>
                      </m:oMathPara>
                    </a14:m>
                    <a:endParaRPr kumimoji="0" lang="en-US" sz="1600" b="0" i="0" u="none" strike="noStrike" cap="none" spc="0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ea typeface="Calibri"/>
                      <a:cs typeface="Calibri"/>
                      <a:sym typeface="Calibri"/>
                    </a:endParaRPr>
                  </a:p>
                </p:txBody>
              </p:sp>
            </mc:Choice>
            <mc:Fallback>
              <p:sp>
                <p:nvSpPr>
                  <p:cNvPr id="49" name="TextBox 4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079216" y="2102860"/>
                    <a:ext cx="461665" cy="246221"/>
                  </a:xfrm>
                  <a:prstGeom prst="rect">
                    <a:avLst/>
                  </a:prstGeom>
                  <a:blipFill rotWithShape="0">
                    <a:blip r:embed="rId14"/>
                    <a:stretch>
                      <a:fillRect l="-10526" t="-20000" r="-3947" b="-25000"/>
                    </a:stretch>
                  </a:blipFill>
                  <a:ln w="12700" cap="flat">
                    <a:noFill/>
                    <a:miter lim="400000"/>
                  </a:ln>
                  <a:effectLst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xmlns="" Requires="a14">
              <p:sp>
                <p:nvSpPr>
                  <p:cNvPr id="50" name="TextBox 49"/>
                  <p:cNvSpPr txBox="1"/>
                  <p:nvPr/>
                </p:nvSpPr>
                <p:spPr>
                  <a:xfrm>
                    <a:off x="3075302" y="1601240"/>
                    <a:ext cx="456920" cy="246221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none" lIns="0" tIns="0" rIns="0" bIns="0" numCol="1" spcCol="38100" rtlCol="0" anchor="t">
                    <a:spAutoFit/>
                  </a:bodyPr>
                  <a:lstStyle/>
                  <a:p>
                    <a:pPr marL="0" marR="0" indent="0" algn="l" defTabSz="457200" rtl="0" fontAlgn="auto" latinLnBrk="1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0" lang="en-US" sz="16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charset="0"/>
                                  <a:ea typeface="Calibri"/>
                                  <a:cs typeface="Calibri"/>
                                  <a:sym typeface="Calibri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kumimoji="0" lang="en-US" sz="16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charset="0"/>
                                      <a:ea typeface="Calibri"/>
                                      <a:cs typeface="Calibri"/>
                                      <a:sym typeface="Calibri"/>
                                    </a:rPr>
                                  </m:ctrlPr>
                                </m:accPr>
                                <m:e>
                                  <m:r>
                                    <a:rPr kumimoji="0" lang="en-US" sz="16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charset="0"/>
                                      <a:ea typeface="Calibri"/>
                                      <a:cs typeface="Calibri"/>
                                      <a:sym typeface="Calibri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kumimoji="0" lang="en-US" sz="16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charset="0"/>
                                  <a:ea typeface="Calibri"/>
                                  <a:cs typeface="Calibri"/>
                                  <a:sym typeface="Calibri"/>
                                </a:rPr>
                                <m:t>1</m:t>
                              </m:r>
                            </m:sub>
                          </m:sSub>
                          <m:r>
                            <a:rPr kumimoji="0" lang="en-US" sz="1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charset="0"/>
                              <a:ea typeface="Calibri"/>
                              <a:cs typeface="Calibri"/>
                              <a:sym typeface="Calibri"/>
                            </a:rPr>
                            <m:t>=</m:t>
                          </m:r>
                        </m:oMath>
                      </m:oMathPara>
                    </a14:m>
                    <a:endParaRPr kumimoji="0" lang="en-US" sz="1600" b="0" i="0" u="none" strike="noStrike" cap="none" spc="0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ea typeface="Calibri"/>
                      <a:cs typeface="Calibri"/>
                      <a:sym typeface="Calibri"/>
                    </a:endParaRPr>
                  </a:p>
                </p:txBody>
              </p:sp>
            </mc:Choice>
            <mc:Fallback>
              <p:sp>
                <p:nvSpPr>
                  <p:cNvPr id="50" name="TextBox 4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075302" y="1601240"/>
                    <a:ext cx="456920" cy="246221"/>
                  </a:xfrm>
                  <a:prstGeom prst="rect">
                    <a:avLst/>
                  </a:prstGeom>
                  <a:blipFill rotWithShape="0">
                    <a:blip r:embed="rId15"/>
                    <a:stretch>
                      <a:fillRect l="-10667" t="-20000" r="-4000" b="-25000"/>
                    </a:stretch>
                  </a:blipFill>
                  <a:ln w="12700" cap="flat">
                    <a:noFill/>
                    <a:miter lim="400000"/>
                  </a:ln>
                  <a:effectLst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1" name="Rectangle 10"/>
            <p:cNvSpPr/>
            <p:nvPr/>
          </p:nvSpPr>
          <p:spPr>
            <a:xfrm>
              <a:off x="4006511" y="1210204"/>
              <a:ext cx="885179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smtClean="0">
                  <a:solidFill>
                    <a:srgbClr val="7030A0"/>
                  </a:solidFill>
                </a:rPr>
                <a:t>predictions</a:t>
              </a:r>
              <a:endParaRPr lang="en-US" sz="1200"/>
            </a:p>
          </p:txBody>
        </p:sp>
      </p:grpSp>
    </p:spTree>
    <p:extLst>
      <p:ext uri="{BB962C8B-B14F-4D97-AF65-F5344CB8AC3E}">
        <p14:creationId xmlns:p14="http://schemas.microsoft.com/office/powerpoint/2010/main" xmlns="" val="20304200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>
            <a:spLocks noGrp="1"/>
          </p:cNvSpPr>
          <p:nvPr>
            <p:ph type="sldNum" sz="quarter" idx="4294967295"/>
          </p:nvPr>
        </p:nvSpPr>
        <p:spPr>
          <a:xfrm>
            <a:off x="7010400" y="4852988"/>
            <a:ext cx="2133600" cy="28257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300">
                <a:solidFill>
                  <a:srgbClr val="FFFFFF"/>
                </a:solidFill>
              </a:rPr>
              <a:pPr lvl="0">
                <a:defRPr sz="1800">
                  <a:solidFill>
                    <a:srgbClr val="000000"/>
                  </a:solidFill>
                </a:defRPr>
              </a:pPr>
              <a:t>31</a:t>
            </a:fld>
            <a:endParaRPr sz="1300">
              <a:solidFill>
                <a:srgbClr val="FFFFFF"/>
              </a:solidFill>
            </a:endParaRPr>
          </a:p>
        </p:txBody>
      </p:sp>
      <p:sp>
        <p:nvSpPr>
          <p:cNvPr id="28" name="Shape 28"/>
          <p:cNvSpPr/>
          <p:nvPr/>
        </p:nvSpPr>
        <p:spPr>
          <a:xfrm>
            <a:off x="-50801" y="256674"/>
            <a:ext cx="9194801" cy="584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/>
          <a:lstStyle>
            <a:lvl1pPr algn="ctr">
              <a:defRPr sz="3200">
                <a:solidFill>
                  <a:srgbClr val="215380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3200" dirty="0" smtClean="0">
                <a:solidFill>
                  <a:srgbClr val="215380"/>
                </a:solidFill>
              </a:rPr>
              <a:t>Supervised Learning – Linear </a:t>
            </a:r>
            <a:r>
              <a:rPr lang="en-US" sz="3200" dirty="0" err="1" smtClean="0">
                <a:solidFill>
                  <a:srgbClr val="215380"/>
                </a:solidFill>
              </a:rPr>
              <a:t>Softmax</a:t>
            </a:r>
            <a:endParaRPr sz="3200" dirty="0">
              <a:solidFill>
                <a:srgbClr val="21538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322119" y="840874"/>
            <a:ext cx="1347483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Training Data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" name="Group 9"/>
          <p:cNvGrpSpPr/>
          <p:nvPr/>
        </p:nvGrpSpPr>
        <p:grpSpPr>
          <a:xfrm>
            <a:off x="3075302" y="1571799"/>
            <a:ext cx="712729" cy="2881956"/>
            <a:chOff x="3075302" y="1571799"/>
            <a:chExt cx="712729" cy="2881956"/>
          </a:xfrm>
        </p:grpSpPr>
        <p:sp>
          <p:nvSpPr>
            <p:cNvPr id="12" name="TextBox 11"/>
            <p:cNvSpPr txBox="1"/>
            <p:nvPr/>
          </p:nvSpPr>
          <p:spPr>
            <a:xfrm>
              <a:off x="3601601" y="1571799"/>
              <a:ext cx="183703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b="0" i="0" u="none" strike="noStrike" cap="none" spc="0" normalizeH="0" baseline="0" dirty="0" smtClean="0">
                  <a:ln>
                    <a:noFill/>
                  </a:ln>
                  <a:solidFill>
                    <a:srgbClr val="7030A0"/>
                  </a:solidFill>
                  <a:effectLst/>
                  <a:uFillTx/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kumimoji="0" lang="en-US" sz="1400" b="0" i="0" u="none" strike="noStrike" cap="none" spc="0" normalizeH="0" baseline="0" dirty="0">
                <a:ln>
                  <a:noFill/>
                </a:ln>
                <a:solidFill>
                  <a:srgbClr val="7030A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601601" y="2572367"/>
              <a:ext cx="183703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b="0" i="0" u="none" strike="noStrike" cap="none" spc="0" normalizeH="0" baseline="0" dirty="0" smtClean="0">
                  <a:ln>
                    <a:noFill/>
                  </a:ln>
                  <a:solidFill>
                    <a:srgbClr val="7030A0"/>
                  </a:solidFill>
                  <a:effectLst/>
                  <a:uFillTx/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kumimoji="0" lang="en-US" sz="1400" b="0" i="0" u="none" strike="noStrike" cap="none" spc="0" normalizeH="0" baseline="0" dirty="0">
                <a:ln>
                  <a:noFill/>
                </a:ln>
                <a:solidFill>
                  <a:srgbClr val="7030A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601601" y="2081323"/>
              <a:ext cx="183703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b="0" i="0" u="none" strike="noStrike" cap="none" spc="0" normalizeH="0" baseline="0" dirty="0" smtClean="0">
                  <a:ln>
                    <a:noFill/>
                  </a:ln>
                  <a:solidFill>
                    <a:srgbClr val="C00000"/>
                  </a:solidFill>
                  <a:effectLst/>
                  <a:uFillTx/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kumimoji="0" lang="en-US" sz="1400" b="0" i="0" u="none" strike="noStrike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3604328" y="4145980"/>
              <a:ext cx="183703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b="0" i="0" u="none" strike="noStrike" cap="none" spc="0" normalizeH="0" baseline="0" dirty="0" smtClean="0">
                  <a:ln>
                    <a:noFill/>
                  </a:ln>
                  <a:solidFill>
                    <a:srgbClr val="0070C0"/>
                  </a:solidFill>
                  <a:effectLst/>
                  <a:uFillTx/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 kumimoji="0" lang="en-US" sz="1400" b="0" i="0" u="none" strike="noStrike" cap="none" spc="0" normalizeH="0" baseline="0" dirty="0">
                <a:ln>
                  <a:noFill/>
                </a:ln>
                <a:solidFill>
                  <a:srgbClr val="0070C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mc:AlternateContent xmlns:mc="http://schemas.openxmlformats.org/markup-compatibility/2006">
          <mc:Choice xmlns:a14="http://schemas.microsoft.com/office/drawing/2010/main" xmlns="" Requires="a14">
            <p:sp>
              <p:nvSpPr>
                <p:cNvPr id="39" name="TextBox 38"/>
                <p:cNvSpPr txBox="1"/>
                <p:nvPr/>
              </p:nvSpPr>
              <p:spPr>
                <a:xfrm>
                  <a:off x="3078029" y="4165539"/>
                  <a:ext cx="463652" cy="24622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0" tIns="0" rIns="0" bIns="0" numCol="1" spcCol="38100" rtlCol="0" anchor="t">
                  <a:spAutoFit/>
                </a:bodyPr>
                <a:lstStyle/>
                <a:p>
                  <a:pPr marL="0" marR="0" indent="0" algn="l" defTabSz="4572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16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charset="0"/>
                                <a:ea typeface="Calibri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kumimoji="0" lang="en-US" sz="16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charset="0"/>
                                <a:ea typeface="Calibri"/>
                                <a:cs typeface="Calibri"/>
                                <a:sym typeface="Calibri"/>
                              </a:rPr>
                              <m:t>𝑦</m:t>
                            </m:r>
                          </m:e>
                          <m:sub>
                            <m:r>
                              <a:rPr kumimoji="0" lang="en-US" sz="16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charset="0"/>
                                <a:ea typeface="Calibri"/>
                                <a:cs typeface="Calibri"/>
                                <a:sym typeface="Calibri"/>
                              </a:rPr>
                              <m:t>𝑛</m:t>
                            </m:r>
                          </m:sub>
                        </m:sSub>
                        <m:r>
                          <a:rPr kumimoji="0" lang="en-US" sz="16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charset="0"/>
                            <a:ea typeface="Calibri"/>
                            <a:cs typeface="Calibri"/>
                            <a:sym typeface="Calibri"/>
                          </a:rPr>
                          <m:t>=</m:t>
                        </m:r>
                      </m:oMath>
                    </m:oMathPara>
                  </a14:m>
                  <a:endParaRPr kumimoji="0" lang="en-US" sz="16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>
            <p:sp>
              <p:nvSpPr>
                <p:cNvPr id="39" name="TextBox 3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78029" y="4165539"/>
                  <a:ext cx="463652" cy="246221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l="-10526" r="-3947" b="-21951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xmlns="" Requires="a14">
            <p:sp>
              <p:nvSpPr>
                <p:cNvPr id="38" name="TextBox 37"/>
                <p:cNvSpPr txBox="1"/>
                <p:nvPr/>
              </p:nvSpPr>
              <p:spPr>
                <a:xfrm>
                  <a:off x="3082429" y="2604480"/>
                  <a:ext cx="461665" cy="24622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0" tIns="0" rIns="0" bIns="0" numCol="1" spcCol="38100" rtlCol="0" anchor="t">
                  <a:spAutoFit/>
                </a:bodyPr>
                <a:lstStyle/>
                <a:p>
                  <a:pPr marL="0" marR="0" indent="0" algn="l" defTabSz="4572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16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charset="0"/>
                                <a:ea typeface="Calibri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kumimoji="0" lang="en-US" sz="16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charset="0"/>
                                <a:ea typeface="Calibri"/>
                                <a:cs typeface="Calibri"/>
                                <a:sym typeface="Calibri"/>
                              </a:rPr>
                              <m:t>𝑦</m:t>
                            </m:r>
                          </m:e>
                          <m:sub>
                            <m:r>
                              <a:rPr kumimoji="0" lang="en-US" sz="16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charset="0"/>
                                <a:ea typeface="Calibri"/>
                                <a:cs typeface="Calibri"/>
                                <a:sym typeface="Calibri"/>
                              </a:rPr>
                              <m:t>3</m:t>
                            </m:r>
                          </m:sub>
                        </m:sSub>
                        <m:r>
                          <a:rPr kumimoji="0" lang="en-US" sz="16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charset="0"/>
                            <a:ea typeface="Calibri"/>
                            <a:cs typeface="Calibri"/>
                            <a:sym typeface="Calibri"/>
                          </a:rPr>
                          <m:t>=</m:t>
                        </m:r>
                      </m:oMath>
                    </m:oMathPara>
                  </a14:m>
                  <a:endParaRPr kumimoji="0" lang="en-US" sz="16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>
            <p:sp>
              <p:nvSpPr>
                <p:cNvPr id="38" name="TextBox 3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82429" y="2604480"/>
                  <a:ext cx="461665" cy="246221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10667" r="-4000" b="-21951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xmlns="" Requires="a14">
            <p:sp>
              <p:nvSpPr>
                <p:cNvPr id="37" name="TextBox 36"/>
                <p:cNvSpPr txBox="1"/>
                <p:nvPr/>
              </p:nvSpPr>
              <p:spPr>
                <a:xfrm>
                  <a:off x="3079216" y="2102860"/>
                  <a:ext cx="461665" cy="24622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0" tIns="0" rIns="0" bIns="0" numCol="1" spcCol="38100" rtlCol="0" anchor="t">
                  <a:spAutoFit/>
                </a:bodyPr>
                <a:lstStyle/>
                <a:p>
                  <a:pPr marL="0" marR="0" indent="0" algn="l" defTabSz="4572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16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charset="0"/>
                                <a:ea typeface="Calibri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kumimoji="0" lang="en-US" sz="16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charset="0"/>
                                <a:ea typeface="Calibri"/>
                                <a:cs typeface="Calibri"/>
                                <a:sym typeface="Calibri"/>
                              </a:rPr>
                              <m:t>𝑦</m:t>
                            </m:r>
                          </m:e>
                          <m:sub>
                            <m:r>
                              <a:rPr kumimoji="0" lang="en-US" sz="16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charset="0"/>
                                <a:ea typeface="Calibri"/>
                                <a:cs typeface="Calibri"/>
                                <a:sym typeface="Calibri"/>
                              </a:rPr>
                              <m:t>2</m:t>
                            </m:r>
                          </m:sub>
                        </m:sSub>
                        <m:r>
                          <a:rPr kumimoji="0" lang="en-US" sz="16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charset="0"/>
                            <a:ea typeface="Calibri"/>
                            <a:cs typeface="Calibri"/>
                            <a:sym typeface="Calibri"/>
                          </a:rPr>
                          <m:t>=</m:t>
                        </m:r>
                      </m:oMath>
                    </m:oMathPara>
                  </a14:m>
                  <a:endParaRPr kumimoji="0" lang="en-US" sz="16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>
            <p:sp>
              <p:nvSpPr>
                <p:cNvPr id="37" name="TextBox 3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79216" y="2102860"/>
                  <a:ext cx="461665" cy="246221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10526" r="-3947" b="-25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xmlns="" Requires="a14">
            <p:sp>
              <p:nvSpPr>
                <p:cNvPr id="36" name="TextBox 35"/>
                <p:cNvSpPr txBox="1"/>
                <p:nvPr/>
              </p:nvSpPr>
              <p:spPr>
                <a:xfrm>
                  <a:off x="3075302" y="1601240"/>
                  <a:ext cx="456920" cy="24622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0" tIns="0" rIns="0" bIns="0" numCol="1" spcCol="38100" rtlCol="0" anchor="t">
                  <a:spAutoFit/>
                </a:bodyPr>
                <a:lstStyle/>
                <a:p>
                  <a:pPr marL="0" marR="0" indent="0" algn="l" defTabSz="4572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16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charset="0"/>
                                <a:ea typeface="Calibri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kumimoji="0" lang="en-US" sz="16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charset="0"/>
                                <a:ea typeface="Calibri"/>
                                <a:cs typeface="Calibri"/>
                                <a:sym typeface="Calibri"/>
                              </a:rPr>
                              <m:t>𝑦</m:t>
                            </m:r>
                          </m:e>
                          <m:sub>
                            <m:r>
                              <a:rPr kumimoji="0" lang="en-US" sz="16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charset="0"/>
                                <a:ea typeface="Calibri"/>
                                <a:cs typeface="Calibri"/>
                                <a:sym typeface="Calibri"/>
                              </a:rPr>
                              <m:t>1</m:t>
                            </m:r>
                          </m:sub>
                        </m:sSub>
                        <m:r>
                          <a:rPr kumimoji="0" lang="en-US" sz="16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charset="0"/>
                            <a:ea typeface="Calibri"/>
                            <a:cs typeface="Calibri"/>
                            <a:sym typeface="Calibri"/>
                          </a:rPr>
                          <m:t>=</m:t>
                        </m:r>
                      </m:oMath>
                    </m:oMathPara>
                  </a14:m>
                  <a:endParaRPr kumimoji="0" lang="en-US" sz="16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>
            <p:sp>
              <p:nvSpPr>
                <p:cNvPr id="36" name="TextBox 3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75302" y="1601240"/>
                  <a:ext cx="456920" cy="246221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10667" r="-5333" b="-25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30" name="TextBox 29"/>
              <p:cNvSpPr txBox="1"/>
              <p:nvPr/>
            </p:nvSpPr>
            <p:spPr>
              <a:xfrm>
                <a:off x="614539" y="1606213"/>
                <a:ext cx="2195666" cy="24622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t">
                <a:spAutoFit/>
              </a:bodyPr>
              <a:lstStyle/>
              <a:p>
                <a:pPr marL="0" marR="0" indent="0" algn="l" defTabSz="4572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charset="0"/>
                              <a:ea typeface="Calibri"/>
                              <a:cs typeface="Calibri"/>
                              <a:sym typeface="Calibri"/>
                            </a:rPr>
                          </m:ctrlPr>
                        </m:sSubPr>
                        <m:e>
                          <m:r>
                            <a:rPr kumimoji="0" lang="en-US" sz="1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charset="0"/>
                              <a:ea typeface="Calibri"/>
                              <a:cs typeface="Calibri"/>
                              <a:sym typeface="Calibri"/>
                            </a:rPr>
                            <m:t>𝑥</m:t>
                          </m:r>
                        </m:e>
                        <m:sub>
                          <m:r>
                            <a:rPr kumimoji="0" lang="en-US" sz="1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charset="0"/>
                              <a:ea typeface="Calibri"/>
                              <a:cs typeface="Calibri"/>
                              <a:sym typeface="Calibri"/>
                            </a:rPr>
                            <m:t>1</m:t>
                          </m:r>
                        </m:sub>
                      </m:sSub>
                      <m:r>
                        <a:rPr kumimoji="0" lang="en-US" sz="16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charset="0"/>
                          <a:ea typeface="Calibri"/>
                          <a:cs typeface="Calibri"/>
                          <a:sym typeface="Calibri"/>
                        </a:rPr>
                        <m:t>=[</m:t>
                      </m:r>
                      <m:sSub>
                        <m:sSubPr>
                          <m:ctrlPr>
                            <a:rPr kumimoji="0" lang="en-US" sz="1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charset="0"/>
                              <a:ea typeface="Calibri"/>
                              <a:cs typeface="Calibri"/>
                              <a:sym typeface="Calibri"/>
                            </a:rPr>
                          </m:ctrlPr>
                        </m:sSubPr>
                        <m:e>
                          <m:r>
                            <a:rPr kumimoji="0" lang="en-US" sz="1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charset="0"/>
                              <a:ea typeface="Calibri"/>
                              <a:cs typeface="Calibri"/>
                              <a:sym typeface="Calibri"/>
                            </a:rPr>
                            <m:t>𝑥</m:t>
                          </m:r>
                        </m:e>
                        <m:sub>
                          <m:r>
                            <a:rPr kumimoji="0" lang="en-US" sz="1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charset="0"/>
                              <a:ea typeface="Calibri"/>
                              <a:cs typeface="Calibri"/>
                              <a:sym typeface="Calibri"/>
                            </a:rPr>
                            <m:t>11</m:t>
                          </m:r>
                        </m:sub>
                      </m:sSub>
                      <m:r>
                        <a:rPr kumimoji="0" lang="en-US" sz="16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FillTx/>
                          <a:latin typeface="Cambria Math" charset="0"/>
                          <a:ea typeface="Calibri"/>
                          <a:cs typeface="Calibri"/>
                          <a:sym typeface="Calibri"/>
                        </a:rPr>
                        <m:t> </m:t>
                      </m:r>
                      <m:sSub>
                        <m:sSubPr>
                          <m:ctrlPr>
                            <a:rPr kumimoji="0" lang="en-US" sz="1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charset="0"/>
                              <a:ea typeface="Calibri"/>
                              <a:cs typeface="Calibri"/>
                              <a:sym typeface="Calibri"/>
                            </a:rPr>
                          </m:ctrlPr>
                        </m:sSubPr>
                        <m:e>
                          <m:r>
                            <a:rPr kumimoji="0" lang="en-US" sz="1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charset="0"/>
                              <a:ea typeface="Calibri"/>
                              <a:cs typeface="Calibri"/>
                              <a:sym typeface="Calibri"/>
                            </a:rPr>
                            <m:t>  </m:t>
                          </m:r>
                          <m:r>
                            <a:rPr kumimoji="0" lang="en-US" sz="1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charset="0"/>
                              <a:ea typeface="Calibri"/>
                              <a:cs typeface="Calibri"/>
                              <a:sym typeface="Calibri"/>
                            </a:rPr>
                            <m:t>𝑥</m:t>
                          </m:r>
                        </m:e>
                        <m:sub>
                          <m:r>
                            <a:rPr kumimoji="0" lang="en-US" sz="1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charset="0"/>
                              <a:ea typeface="Calibri"/>
                              <a:cs typeface="Calibri"/>
                              <a:sym typeface="Calibri"/>
                            </a:rPr>
                            <m:t>12</m:t>
                          </m:r>
                        </m:sub>
                      </m:sSub>
                      <m:r>
                        <a:rPr kumimoji="0" lang="en-US" sz="16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FillTx/>
                          <a:latin typeface="Cambria Math" charset="0"/>
                          <a:ea typeface="Calibri"/>
                          <a:cs typeface="Calibri"/>
                          <a:sym typeface="Calibri"/>
                        </a:rPr>
                        <m:t>   </m:t>
                      </m:r>
                      <m:sSub>
                        <m:sSubPr>
                          <m:ctrlPr>
                            <a:rPr kumimoji="0" lang="en-US" sz="1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charset="0"/>
                              <a:ea typeface="Calibri"/>
                              <a:cs typeface="Calibri"/>
                              <a:sym typeface="Calibri"/>
                            </a:rPr>
                          </m:ctrlPr>
                        </m:sSubPr>
                        <m:e>
                          <m:r>
                            <a:rPr kumimoji="0" lang="en-US" sz="1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charset="0"/>
                              <a:ea typeface="Calibri"/>
                              <a:cs typeface="Calibri"/>
                              <a:sym typeface="Calibri"/>
                            </a:rPr>
                            <m:t>𝑥</m:t>
                          </m:r>
                        </m:e>
                        <m:sub>
                          <m:r>
                            <a:rPr kumimoji="0" lang="en-US" sz="1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charset="0"/>
                              <a:ea typeface="Calibri"/>
                              <a:cs typeface="Calibri"/>
                              <a:sym typeface="Calibri"/>
                            </a:rPr>
                            <m:t>13</m:t>
                          </m:r>
                        </m:sub>
                      </m:sSub>
                      <m:r>
                        <a:rPr kumimoji="0" lang="en-US" sz="16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FillTx/>
                          <a:latin typeface="Cambria Math" charset="0"/>
                          <a:ea typeface="Calibri"/>
                          <a:cs typeface="Calibri"/>
                          <a:sym typeface="Calibri"/>
                        </a:rPr>
                        <m:t> </m:t>
                      </m:r>
                      <m:sSub>
                        <m:sSubPr>
                          <m:ctrlPr>
                            <a:rPr kumimoji="0" lang="en-US" sz="1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charset="0"/>
                              <a:ea typeface="Calibri"/>
                              <a:cs typeface="Calibri"/>
                              <a:sym typeface="Calibri"/>
                            </a:rPr>
                          </m:ctrlPr>
                        </m:sSubPr>
                        <m:e>
                          <m:r>
                            <a:rPr kumimoji="0" lang="en-US" sz="1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charset="0"/>
                              <a:ea typeface="Calibri"/>
                              <a:cs typeface="Calibri"/>
                              <a:sym typeface="Calibri"/>
                            </a:rPr>
                            <m:t>  </m:t>
                          </m:r>
                          <m:r>
                            <a:rPr kumimoji="0" lang="en-US" sz="1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charset="0"/>
                              <a:ea typeface="Calibri"/>
                              <a:cs typeface="Calibri"/>
                              <a:sym typeface="Calibri"/>
                            </a:rPr>
                            <m:t>𝑥</m:t>
                          </m:r>
                        </m:e>
                        <m:sub>
                          <m:r>
                            <a:rPr kumimoji="0" lang="en-US" sz="1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charset="0"/>
                              <a:ea typeface="Calibri"/>
                              <a:cs typeface="Calibri"/>
                              <a:sym typeface="Calibri"/>
                            </a:rPr>
                            <m:t>14</m:t>
                          </m:r>
                        </m:sub>
                      </m:sSub>
                      <m:r>
                        <a:rPr kumimoji="0" lang="en-US" sz="16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charset="0"/>
                          <a:ea typeface="Calibri"/>
                          <a:cs typeface="Calibri"/>
                          <a:sym typeface="Calibri"/>
                        </a:rPr>
                        <m:t>]</m:t>
                      </m:r>
                    </m:oMath>
                  </m:oMathPara>
                </a14:m>
                <a:endParaRPr kumimoji="0" lang="en-US" sz="1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ea typeface="Calibri"/>
                  <a:cs typeface="Calibri"/>
                  <a:sym typeface="Calibri"/>
                </a:endParaRPr>
              </a:p>
            </p:txBody>
          </p:sp>
        </mc:Choice>
        <mc:Fallback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539" y="1606213"/>
                <a:ext cx="2195666" cy="246221"/>
              </a:xfrm>
              <a:prstGeom prst="rect">
                <a:avLst/>
              </a:prstGeom>
              <a:blipFill rotWithShape="0">
                <a:blip r:embed="rId6"/>
                <a:stretch>
                  <a:fillRect l="-833" t="-136585" r="-3056" b="-170732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xmlns="" Requires="a14">
          <p:sp>
            <p:nvSpPr>
              <p:cNvPr id="33" name="TextBox 32"/>
              <p:cNvSpPr txBox="1"/>
              <p:nvPr/>
            </p:nvSpPr>
            <p:spPr>
              <a:xfrm>
                <a:off x="537600" y="2106332"/>
                <a:ext cx="2318667" cy="24622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0" tIns="0" rIns="0" bIns="0" numCol="1" spcCol="38100" rtlCol="0" anchor="t">
                <a:spAutoFit/>
              </a:bodyPr>
              <a:lstStyle/>
              <a:p>
                <a:pPr algn="l" rtl="0" latinLnBrk="1" hangingPunc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charset="0"/>
                              <a:ea typeface="Calibri"/>
                              <a:cs typeface="Calibri"/>
                              <a:sym typeface="Calibri"/>
                            </a:rPr>
                          </m:ctrlPr>
                        </m:sSubPr>
                        <m:e>
                          <m:r>
                            <a:rPr kumimoji="0" lang="en-US" sz="1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charset="0"/>
                              <a:ea typeface="Calibri"/>
                              <a:cs typeface="Calibri"/>
                              <a:sym typeface="Calibri"/>
                            </a:rPr>
                            <m:t>𝑥</m:t>
                          </m:r>
                        </m:e>
                        <m:sub>
                          <m:r>
                            <a:rPr kumimoji="0" lang="en-US" sz="1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charset="0"/>
                              <a:ea typeface="Calibri"/>
                              <a:cs typeface="Calibri"/>
                              <a:sym typeface="Calibri"/>
                            </a:rPr>
                            <m:t>2</m:t>
                          </m:r>
                        </m:sub>
                      </m:sSub>
                      <m:r>
                        <a:rPr kumimoji="0" lang="en-US" sz="16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charset="0"/>
                          <a:ea typeface="Calibri"/>
                          <a:cs typeface="Calibri"/>
                          <a:sym typeface="Calibri"/>
                        </a:rPr>
                        <m:t>=[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rgbClr val="0070C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rgbClr val="0070C0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0070C0"/>
                              </a:solidFill>
                              <a:latin typeface="Cambria Math" charset="0"/>
                            </a:rPr>
                            <m:t>2</m:t>
                          </m:r>
                          <m:r>
                            <a:rPr lang="en-US" sz="1600" i="1">
                              <a:solidFill>
                                <a:srgbClr val="0070C0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sz="1600" i="1">
                          <a:solidFill>
                            <a:srgbClr val="0070C0"/>
                          </a:solidFill>
                          <a:latin typeface="Cambria Math" charset="0"/>
                        </a:rPr>
                        <m:t> 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rgbClr val="0070C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rgbClr val="0070C0"/>
                              </a:solidFill>
                              <a:latin typeface="Cambria Math" charset="0"/>
                            </a:rPr>
                            <m:t>  </m:t>
                          </m:r>
                          <m:r>
                            <a:rPr lang="en-US" sz="1600" i="1">
                              <a:solidFill>
                                <a:srgbClr val="0070C0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0070C0"/>
                              </a:solidFill>
                              <a:latin typeface="Cambria Math" charset="0"/>
                            </a:rPr>
                            <m:t>2</m:t>
                          </m:r>
                          <m:r>
                            <a:rPr lang="en-US" sz="1600" i="1">
                              <a:solidFill>
                                <a:srgbClr val="0070C0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sz="1600" i="1">
                          <a:solidFill>
                            <a:srgbClr val="0070C0"/>
                          </a:solidFill>
                          <a:latin typeface="Cambria Math" charset="0"/>
                        </a:rPr>
                        <m:t>   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rgbClr val="0070C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rgbClr val="0070C0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0070C0"/>
                              </a:solidFill>
                              <a:latin typeface="Cambria Math" charset="0"/>
                            </a:rPr>
                            <m:t>2</m:t>
                          </m:r>
                          <m:r>
                            <a:rPr lang="en-US" sz="1600" i="1">
                              <a:solidFill>
                                <a:srgbClr val="0070C0"/>
                              </a:solidFill>
                              <a:latin typeface="Cambria Math" charset="0"/>
                            </a:rPr>
                            <m:t>3</m:t>
                          </m:r>
                        </m:sub>
                      </m:sSub>
                      <m:r>
                        <a:rPr lang="en-US" sz="1600" i="1">
                          <a:solidFill>
                            <a:srgbClr val="0070C0"/>
                          </a:solidFill>
                          <a:latin typeface="Cambria Math" charset="0"/>
                        </a:rPr>
                        <m:t> 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rgbClr val="0070C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rgbClr val="0070C0"/>
                              </a:solidFill>
                              <a:latin typeface="Cambria Math" charset="0"/>
                            </a:rPr>
                            <m:t>  </m:t>
                          </m:r>
                          <m:r>
                            <a:rPr lang="en-US" sz="1600" i="1">
                              <a:solidFill>
                                <a:srgbClr val="0070C0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0070C0"/>
                              </a:solidFill>
                              <a:latin typeface="Cambria Math" charset="0"/>
                            </a:rPr>
                            <m:t>2</m:t>
                          </m:r>
                          <m:r>
                            <a:rPr lang="en-US" sz="1600" i="1">
                              <a:solidFill>
                                <a:srgbClr val="0070C0"/>
                              </a:solidFill>
                              <a:latin typeface="Cambria Math" charset="0"/>
                            </a:rPr>
                            <m:t>4</m:t>
                          </m:r>
                        </m:sub>
                      </m:sSub>
                      <m:r>
                        <a:rPr kumimoji="0" lang="en-US" sz="16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charset="0"/>
                          <a:ea typeface="Calibri"/>
                          <a:cs typeface="Calibri"/>
                          <a:sym typeface="Calibri"/>
                        </a:rPr>
                        <m:t>]</m:t>
                      </m:r>
                    </m:oMath>
                  </m:oMathPara>
                </a14:m>
                <a:endParaRPr kumimoji="0" lang="en-US" sz="1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ea typeface="Calibri"/>
                  <a:cs typeface="Calibri"/>
                  <a:sym typeface="Calibri"/>
                </a:endParaRPr>
              </a:p>
            </p:txBody>
          </p:sp>
        </mc:Choice>
        <mc:Fallback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600" y="2106332"/>
                <a:ext cx="2318667" cy="246221"/>
              </a:xfrm>
              <a:prstGeom prst="rect">
                <a:avLst/>
              </a:prstGeom>
              <a:blipFill rotWithShape="0">
                <a:blip r:embed="rId7"/>
                <a:stretch>
                  <a:fillRect t="-142500" r="-525" b="-17500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xmlns="" Requires="a14">
          <p:sp>
            <p:nvSpPr>
              <p:cNvPr id="34" name="TextBox 33"/>
              <p:cNvSpPr txBox="1"/>
              <p:nvPr/>
            </p:nvSpPr>
            <p:spPr>
              <a:xfrm>
                <a:off x="534873" y="2606451"/>
                <a:ext cx="2321393" cy="24622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0" tIns="0" rIns="0" bIns="0" numCol="1" spcCol="38100" rtlCol="0" anchor="t">
                <a:spAutoFit/>
              </a:bodyPr>
              <a:lstStyle/>
              <a:p>
                <a:pPr algn="l" rtl="0" latinLnBrk="1" hangingPunc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charset="0"/>
                              <a:ea typeface="Calibri"/>
                              <a:cs typeface="Calibri"/>
                              <a:sym typeface="Calibri"/>
                            </a:rPr>
                          </m:ctrlPr>
                        </m:sSubPr>
                        <m:e>
                          <m:r>
                            <a:rPr kumimoji="0" lang="en-US" sz="1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charset="0"/>
                              <a:ea typeface="Calibri"/>
                              <a:cs typeface="Calibri"/>
                              <a:sym typeface="Calibri"/>
                            </a:rPr>
                            <m:t>𝑥</m:t>
                          </m:r>
                        </m:e>
                        <m:sub>
                          <m:r>
                            <a:rPr kumimoji="0" lang="en-US" sz="1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charset="0"/>
                              <a:ea typeface="Calibri"/>
                              <a:cs typeface="Calibri"/>
                              <a:sym typeface="Calibri"/>
                            </a:rPr>
                            <m:t>3</m:t>
                          </m:r>
                        </m:sub>
                      </m:sSub>
                      <m:r>
                        <a:rPr kumimoji="0" lang="en-US" sz="16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charset="0"/>
                          <a:ea typeface="Calibri"/>
                          <a:cs typeface="Calibri"/>
                          <a:sym typeface="Calibri"/>
                        </a:rPr>
                        <m:t>=[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rgbClr val="0070C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rgbClr val="0070C0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0070C0"/>
                              </a:solidFill>
                              <a:latin typeface="Cambria Math" charset="0"/>
                            </a:rPr>
                            <m:t>3</m:t>
                          </m:r>
                          <m:r>
                            <a:rPr lang="en-US" sz="1600" i="1">
                              <a:solidFill>
                                <a:srgbClr val="0070C0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sz="1600" i="1">
                          <a:solidFill>
                            <a:srgbClr val="0070C0"/>
                          </a:solidFill>
                          <a:latin typeface="Cambria Math" charset="0"/>
                        </a:rPr>
                        <m:t> 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rgbClr val="0070C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rgbClr val="0070C0"/>
                              </a:solidFill>
                              <a:latin typeface="Cambria Math" charset="0"/>
                            </a:rPr>
                            <m:t>  </m:t>
                          </m:r>
                          <m:r>
                            <a:rPr lang="en-US" sz="1600" i="1">
                              <a:solidFill>
                                <a:srgbClr val="0070C0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0070C0"/>
                              </a:solidFill>
                              <a:latin typeface="Cambria Math" charset="0"/>
                            </a:rPr>
                            <m:t>3</m:t>
                          </m:r>
                          <m:r>
                            <a:rPr lang="en-US" sz="1600" i="1">
                              <a:solidFill>
                                <a:srgbClr val="0070C0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sz="1600" i="1">
                          <a:solidFill>
                            <a:srgbClr val="0070C0"/>
                          </a:solidFill>
                          <a:latin typeface="Cambria Math" charset="0"/>
                        </a:rPr>
                        <m:t>   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rgbClr val="0070C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rgbClr val="0070C0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0070C0"/>
                              </a:solidFill>
                              <a:latin typeface="Cambria Math" charset="0"/>
                            </a:rPr>
                            <m:t>3</m:t>
                          </m:r>
                          <m:r>
                            <a:rPr lang="en-US" sz="1600" i="1">
                              <a:solidFill>
                                <a:srgbClr val="0070C0"/>
                              </a:solidFill>
                              <a:latin typeface="Cambria Math" charset="0"/>
                            </a:rPr>
                            <m:t>3</m:t>
                          </m:r>
                        </m:sub>
                      </m:sSub>
                      <m:r>
                        <a:rPr lang="en-US" sz="1600" i="1">
                          <a:solidFill>
                            <a:srgbClr val="0070C0"/>
                          </a:solidFill>
                          <a:latin typeface="Cambria Math" charset="0"/>
                        </a:rPr>
                        <m:t> 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rgbClr val="0070C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rgbClr val="0070C0"/>
                              </a:solidFill>
                              <a:latin typeface="Cambria Math" charset="0"/>
                            </a:rPr>
                            <m:t>  </m:t>
                          </m:r>
                          <m:r>
                            <a:rPr lang="en-US" sz="1600" i="1">
                              <a:solidFill>
                                <a:srgbClr val="0070C0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0070C0"/>
                              </a:solidFill>
                              <a:latin typeface="Cambria Math" charset="0"/>
                            </a:rPr>
                            <m:t>3</m:t>
                          </m:r>
                          <m:r>
                            <a:rPr lang="en-US" sz="1600" i="1">
                              <a:solidFill>
                                <a:srgbClr val="0070C0"/>
                              </a:solidFill>
                              <a:latin typeface="Cambria Math" charset="0"/>
                            </a:rPr>
                            <m:t>4</m:t>
                          </m:r>
                        </m:sub>
                      </m:sSub>
                      <m:r>
                        <a:rPr kumimoji="0" lang="en-US" sz="16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charset="0"/>
                          <a:ea typeface="Calibri"/>
                          <a:cs typeface="Calibri"/>
                          <a:sym typeface="Calibri"/>
                        </a:rPr>
                        <m:t>]</m:t>
                      </m:r>
                    </m:oMath>
                  </m:oMathPara>
                </a14:m>
                <a:endParaRPr kumimoji="0" lang="en-US" sz="1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ea typeface="Calibri"/>
                  <a:cs typeface="Calibri"/>
                  <a:sym typeface="Calibri"/>
                </a:endParaRPr>
              </a:p>
            </p:txBody>
          </p:sp>
        </mc:Choice>
        <mc:Fallback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873" y="2606451"/>
                <a:ext cx="2321393" cy="246221"/>
              </a:xfrm>
              <a:prstGeom prst="rect">
                <a:avLst/>
              </a:prstGeom>
              <a:blipFill rotWithShape="0">
                <a:blip r:embed="rId8"/>
                <a:stretch>
                  <a:fillRect t="-142500" r="-525" b="-17500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xmlns="" Requires="a14">
          <p:sp>
            <p:nvSpPr>
              <p:cNvPr id="35" name="TextBox 34"/>
              <p:cNvSpPr txBox="1"/>
              <p:nvPr/>
            </p:nvSpPr>
            <p:spPr>
              <a:xfrm>
                <a:off x="537600" y="4194048"/>
                <a:ext cx="2275331" cy="24622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0" tIns="0" rIns="0" bIns="0" numCol="1" spcCol="38100" rtlCol="0" anchor="t">
                <a:spAutoFit/>
              </a:bodyPr>
              <a:lstStyle/>
              <a:p>
                <a:pPr algn="l" rtl="0" latinLnBrk="1" hangingPunc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charset="0"/>
                              <a:ea typeface="Calibri"/>
                              <a:cs typeface="Calibri"/>
                              <a:sym typeface="Calibri"/>
                            </a:rPr>
                          </m:ctrlPr>
                        </m:sSubPr>
                        <m:e>
                          <m:r>
                            <a:rPr kumimoji="0" lang="en-US" sz="1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charset="0"/>
                              <a:ea typeface="Calibri"/>
                              <a:cs typeface="Calibri"/>
                              <a:sym typeface="Calibri"/>
                            </a:rPr>
                            <m:t>𝑥</m:t>
                          </m:r>
                        </m:e>
                        <m:sub>
                          <m:r>
                            <a:rPr kumimoji="0" lang="en-US" sz="1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charset="0"/>
                              <a:ea typeface="Calibri"/>
                              <a:cs typeface="Calibri"/>
                              <a:sym typeface="Calibri"/>
                            </a:rPr>
                            <m:t>𝑛</m:t>
                          </m:r>
                        </m:sub>
                      </m:sSub>
                      <m:r>
                        <a:rPr kumimoji="0" lang="en-US" sz="16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charset="0"/>
                          <a:ea typeface="Calibri"/>
                          <a:cs typeface="Calibri"/>
                          <a:sym typeface="Calibri"/>
                        </a:rPr>
                        <m:t>=[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rgbClr val="0070C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rgbClr val="0070C0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0070C0"/>
                              </a:solidFill>
                              <a:latin typeface="Cambria Math" charset="0"/>
                            </a:rPr>
                            <m:t>𝑛</m:t>
                          </m:r>
                          <m:r>
                            <a:rPr lang="en-US" sz="1600" i="1">
                              <a:solidFill>
                                <a:srgbClr val="0070C0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sz="1600" i="1">
                          <a:solidFill>
                            <a:srgbClr val="0070C0"/>
                          </a:solidFill>
                          <a:latin typeface="Cambria Math" charset="0"/>
                        </a:rPr>
                        <m:t> 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rgbClr val="0070C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rgbClr val="0070C0"/>
                              </a:solidFill>
                              <a:latin typeface="Cambria Math" charset="0"/>
                            </a:rPr>
                            <m:t>  </m:t>
                          </m:r>
                          <m:r>
                            <a:rPr lang="en-US" sz="1600" i="1">
                              <a:solidFill>
                                <a:srgbClr val="0070C0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0070C0"/>
                              </a:solidFill>
                              <a:latin typeface="Cambria Math" charset="0"/>
                            </a:rPr>
                            <m:t>𝑛</m:t>
                          </m:r>
                          <m:r>
                            <a:rPr lang="en-US" sz="1600" i="1">
                              <a:solidFill>
                                <a:srgbClr val="0070C0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sz="1600" i="1">
                          <a:solidFill>
                            <a:srgbClr val="0070C0"/>
                          </a:solidFill>
                          <a:latin typeface="Cambria Math" charset="0"/>
                        </a:rPr>
                        <m:t>   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rgbClr val="0070C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rgbClr val="0070C0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0070C0"/>
                              </a:solidFill>
                              <a:latin typeface="Cambria Math" charset="0"/>
                            </a:rPr>
                            <m:t>𝑛</m:t>
                          </m:r>
                          <m:r>
                            <a:rPr lang="en-US" sz="1600" i="1">
                              <a:solidFill>
                                <a:srgbClr val="0070C0"/>
                              </a:solidFill>
                              <a:latin typeface="Cambria Math" charset="0"/>
                            </a:rPr>
                            <m:t>3</m:t>
                          </m:r>
                        </m:sub>
                      </m:sSub>
                      <m:r>
                        <a:rPr lang="en-US" sz="1600" i="1">
                          <a:solidFill>
                            <a:srgbClr val="0070C0"/>
                          </a:solidFill>
                          <a:latin typeface="Cambria Math" charset="0"/>
                        </a:rPr>
                        <m:t> 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rgbClr val="0070C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rgbClr val="0070C0"/>
                              </a:solidFill>
                              <a:latin typeface="Cambria Math" charset="0"/>
                            </a:rPr>
                            <m:t>  </m:t>
                          </m:r>
                          <m:r>
                            <a:rPr lang="en-US" sz="1600" i="1">
                              <a:solidFill>
                                <a:srgbClr val="0070C0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0070C0"/>
                              </a:solidFill>
                              <a:latin typeface="Cambria Math" charset="0"/>
                            </a:rPr>
                            <m:t>𝑛</m:t>
                          </m:r>
                          <m:r>
                            <a:rPr lang="en-US" sz="1600" i="1">
                              <a:solidFill>
                                <a:srgbClr val="0070C0"/>
                              </a:solidFill>
                              <a:latin typeface="Cambria Math" charset="0"/>
                            </a:rPr>
                            <m:t>4</m:t>
                          </m:r>
                        </m:sub>
                      </m:sSub>
                      <m:r>
                        <a:rPr kumimoji="0" lang="en-US" sz="16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charset="0"/>
                          <a:ea typeface="Calibri"/>
                          <a:cs typeface="Calibri"/>
                          <a:sym typeface="Calibri"/>
                        </a:rPr>
                        <m:t>]</m:t>
                      </m:r>
                    </m:oMath>
                  </m:oMathPara>
                </a14:m>
                <a:endParaRPr kumimoji="0" lang="en-US" sz="1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ea typeface="Calibri"/>
                  <a:cs typeface="Calibri"/>
                  <a:sym typeface="Calibri"/>
                </a:endParaRPr>
              </a:p>
            </p:txBody>
          </p:sp>
        </mc:Choice>
        <mc:Fallback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600" y="4194048"/>
                <a:ext cx="2275331" cy="246221"/>
              </a:xfrm>
              <a:prstGeom prst="rect">
                <a:avLst/>
              </a:prstGeom>
              <a:blipFill rotWithShape="0">
                <a:blip r:embed="rId9"/>
                <a:stretch>
                  <a:fillRect l="-804" t="-142500" r="-2949" b="-17750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TextBox 39"/>
          <p:cNvSpPr txBox="1"/>
          <p:nvPr/>
        </p:nvSpPr>
        <p:spPr>
          <a:xfrm>
            <a:off x="1995860" y="3053442"/>
            <a:ext cx="120423" cy="83099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000000"/>
                </a:solidFill>
              </a:rPr>
              <a:t>.</a:t>
            </a:r>
          </a:p>
          <a:p>
            <a: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Calibri"/>
              </a:rPr>
              <a:t>.</a:t>
            </a:r>
          </a:p>
          <a:p>
            <a: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600" b="1" dirty="0">
                <a:solidFill>
                  <a:srgbClr val="000000"/>
                </a:solidFill>
              </a:rPr>
              <a:t>.</a:t>
            </a:r>
            <a:endParaRPr kumimoji="0" lang="en-US" sz="16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Calibri"/>
            </a:endParaRPr>
          </a:p>
        </p:txBody>
      </p:sp>
      <p:grpSp>
        <p:nvGrpSpPr>
          <p:cNvPr id="4" name="Group 14"/>
          <p:cNvGrpSpPr/>
          <p:nvPr/>
        </p:nvGrpSpPr>
        <p:grpSpPr>
          <a:xfrm>
            <a:off x="1322119" y="1001715"/>
            <a:ext cx="2609379" cy="646329"/>
            <a:chOff x="1322119" y="1001715"/>
            <a:chExt cx="2609379" cy="646329"/>
          </a:xfrm>
        </p:grpSpPr>
        <p:sp>
          <p:nvSpPr>
            <p:cNvPr id="5" name="TextBox 4"/>
            <p:cNvSpPr txBox="1"/>
            <p:nvPr/>
          </p:nvSpPr>
          <p:spPr>
            <a:xfrm>
              <a:off x="1322119" y="1210206"/>
              <a:ext cx="480258" cy="27699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spc="0" normalizeH="0" baseline="0" dirty="0" smtClean="0">
                  <a:ln>
                    <a:noFill/>
                  </a:ln>
                  <a:solidFill>
                    <a:srgbClr val="7030A0"/>
                  </a:solidFill>
                  <a:effectLst/>
                  <a:uFillTx/>
                  <a:latin typeface="Calibri"/>
                  <a:ea typeface="Calibri"/>
                  <a:cs typeface="Calibri"/>
                  <a:sym typeface="Calibri"/>
                </a:rPr>
                <a:t>inputs</a:t>
              </a:r>
              <a:endParaRPr kumimoji="0" lang="en-US" sz="1200" b="0" i="0" u="none" strike="noStrike" cap="none" spc="0" normalizeH="0" baseline="0" dirty="0">
                <a:ln>
                  <a:noFill/>
                </a:ln>
                <a:solidFill>
                  <a:srgbClr val="7030A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3040872" y="1001715"/>
              <a:ext cx="890626" cy="64632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spc="0" normalizeH="0" baseline="0" dirty="0" smtClean="0">
                  <a:ln>
                    <a:noFill/>
                  </a:ln>
                  <a:solidFill>
                    <a:srgbClr val="7030A0"/>
                  </a:solidFill>
                  <a:effectLst/>
                  <a:uFillTx/>
                  <a:sym typeface="Calibri"/>
                </a:rPr>
                <a:t>targets /</a:t>
              </a:r>
            </a:p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1200" dirty="0" smtClean="0">
                  <a:solidFill>
                    <a:srgbClr val="7030A0"/>
                  </a:solidFill>
                </a:rPr>
                <a:t>labels /</a:t>
              </a:r>
            </a:p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spc="0" normalizeH="0" baseline="0" dirty="0" smtClean="0">
                  <a:ln>
                    <a:noFill/>
                  </a:ln>
                  <a:solidFill>
                    <a:srgbClr val="7030A0"/>
                  </a:solidFill>
                  <a:effectLst/>
                  <a:uFillTx/>
                  <a:sym typeface="Calibri"/>
                </a:rPr>
                <a:t>ground truth</a:t>
              </a:r>
              <a:endParaRPr kumimoji="0" lang="en-US" sz="1200" b="0" i="0" u="none" strike="noStrike" cap="none" spc="0" normalizeH="0" baseline="0" dirty="0">
                <a:ln>
                  <a:noFill/>
                </a:ln>
                <a:solidFill>
                  <a:srgbClr val="7030A0"/>
                </a:solidFill>
                <a:effectLst/>
                <a:uFillTx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17553018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>
            <a:spLocks noGrp="1"/>
          </p:cNvSpPr>
          <p:nvPr>
            <p:ph type="sldNum" sz="quarter" idx="4294967295"/>
          </p:nvPr>
        </p:nvSpPr>
        <p:spPr>
          <a:xfrm>
            <a:off x="7010400" y="4852988"/>
            <a:ext cx="2133600" cy="28257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300">
                <a:solidFill>
                  <a:srgbClr val="FFFFFF"/>
                </a:solidFill>
              </a:rPr>
              <a:pPr lvl="0">
                <a:defRPr sz="1800">
                  <a:solidFill>
                    <a:srgbClr val="000000"/>
                  </a:solidFill>
                </a:defRPr>
              </a:pPr>
              <a:t>32</a:t>
            </a:fld>
            <a:endParaRPr sz="1300">
              <a:solidFill>
                <a:srgbClr val="FFFFFF"/>
              </a:solidFill>
            </a:endParaRPr>
          </a:p>
        </p:txBody>
      </p:sp>
      <p:sp>
        <p:nvSpPr>
          <p:cNvPr id="28" name="Shape 28"/>
          <p:cNvSpPr/>
          <p:nvPr/>
        </p:nvSpPr>
        <p:spPr>
          <a:xfrm>
            <a:off x="-50801" y="256674"/>
            <a:ext cx="9194801" cy="584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/>
          <a:lstStyle>
            <a:lvl1pPr algn="ctr">
              <a:defRPr sz="3200">
                <a:solidFill>
                  <a:srgbClr val="215380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3200" dirty="0" smtClean="0">
                <a:solidFill>
                  <a:srgbClr val="215380"/>
                </a:solidFill>
              </a:rPr>
              <a:t>Supervised Learning – Linear </a:t>
            </a:r>
            <a:r>
              <a:rPr lang="en-US" sz="3200" dirty="0" err="1" smtClean="0">
                <a:solidFill>
                  <a:srgbClr val="215380"/>
                </a:solidFill>
              </a:rPr>
              <a:t>Softmax</a:t>
            </a:r>
            <a:endParaRPr sz="3200" dirty="0">
              <a:solidFill>
                <a:srgbClr val="21538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322119" y="840874"/>
            <a:ext cx="1347483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Training Data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" name="Group 9"/>
          <p:cNvGrpSpPr/>
          <p:nvPr/>
        </p:nvGrpSpPr>
        <p:grpSpPr>
          <a:xfrm>
            <a:off x="3075302" y="1571799"/>
            <a:ext cx="1325076" cy="2881956"/>
            <a:chOff x="3075302" y="1571799"/>
            <a:chExt cx="1325076" cy="2881956"/>
          </a:xfrm>
        </p:grpSpPr>
        <p:sp>
          <p:nvSpPr>
            <p:cNvPr id="12" name="TextBox 11"/>
            <p:cNvSpPr txBox="1"/>
            <p:nvPr/>
          </p:nvSpPr>
          <p:spPr>
            <a:xfrm>
              <a:off x="3601601" y="1571799"/>
              <a:ext cx="79605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b="0" i="0" u="none" strike="noStrike" cap="none" spc="0" normalizeH="0" baseline="0" dirty="0" smtClean="0">
                  <a:ln>
                    <a:noFill/>
                  </a:ln>
                  <a:solidFill>
                    <a:srgbClr val="7030A0"/>
                  </a:solidFill>
                  <a:effectLst/>
                  <a:uFillTx/>
                  <a:latin typeface="Calibri"/>
                  <a:ea typeface="Calibri"/>
                  <a:cs typeface="Calibri"/>
                  <a:sym typeface="Calibri"/>
                </a:rPr>
                <a:t>[1</a:t>
              </a:r>
              <a:r>
                <a:rPr kumimoji="0" lang="en-US" sz="1400" b="0" i="0" u="none" strike="noStrike" cap="none" spc="0" normalizeH="0" dirty="0" smtClean="0">
                  <a:ln>
                    <a:noFill/>
                  </a:ln>
                  <a:solidFill>
                    <a:srgbClr val="7030A0"/>
                  </a:solidFill>
                  <a:effectLst/>
                  <a:uFillTx/>
                  <a:latin typeface="Calibri"/>
                  <a:ea typeface="Calibri"/>
                  <a:cs typeface="Calibri"/>
                  <a:sym typeface="Calibri"/>
                </a:rPr>
                <a:t>    0    0]</a:t>
              </a:r>
              <a:endParaRPr kumimoji="0" lang="en-US" sz="1400" b="0" i="0" u="none" strike="noStrike" cap="none" spc="0" normalizeH="0" baseline="0" dirty="0">
                <a:ln>
                  <a:noFill/>
                </a:ln>
                <a:solidFill>
                  <a:srgbClr val="7030A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601601" y="2572367"/>
              <a:ext cx="79605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b="0" i="0" u="none" strike="noStrike" cap="none" spc="0" normalizeH="0" baseline="0" dirty="0" smtClean="0">
                  <a:ln>
                    <a:noFill/>
                  </a:ln>
                  <a:solidFill>
                    <a:srgbClr val="7030A0"/>
                  </a:solidFill>
                  <a:effectLst/>
                  <a:uFillTx/>
                  <a:latin typeface="Calibri"/>
                  <a:ea typeface="Calibri"/>
                  <a:cs typeface="Calibri"/>
                  <a:sym typeface="Calibri"/>
                </a:rPr>
                <a:t>[1    0    0]</a:t>
              </a:r>
              <a:endParaRPr kumimoji="0" lang="en-US" sz="1400" b="0" i="0" u="none" strike="noStrike" cap="none" spc="0" normalizeH="0" baseline="0" dirty="0">
                <a:ln>
                  <a:noFill/>
                </a:ln>
                <a:solidFill>
                  <a:srgbClr val="7030A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601601" y="2081323"/>
              <a:ext cx="79605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1400" dirty="0" smtClean="0">
                  <a:solidFill>
                    <a:srgbClr val="C00000"/>
                  </a:solidFill>
                </a:rPr>
                <a:t>[0    1    0]</a:t>
              </a:r>
              <a:endParaRPr kumimoji="0" lang="en-US" sz="1400" b="0" i="0" u="none" strike="noStrike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3604328" y="4145980"/>
              <a:ext cx="79605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1400" dirty="0" smtClean="0">
                  <a:solidFill>
                    <a:srgbClr val="0070C0"/>
                  </a:solidFill>
                </a:rPr>
                <a:t>[0    0    1]</a:t>
              </a:r>
              <a:endParaRPr kumimoji="0" lang="en-US" sz="1400" b="0" i="0" u="none" strike="noStrike" cap="none" spc="0" normalizeH="0" baseline="0" dirty="0">
                <a:ln>
                  <a:noFill/>
                </a:ln>
                <a:solidFill>
                  <a:srgbClr val="0070C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mc:AlternateContent xmlns:mc="http://schemas.openxmlformats.org/markup-compatibility/2006">
          <mc:Choice xmlns:a14="http://schemas.microsoft.com/office/drawing/2010/main" xmlns="" Requires="a14">
            <p:sp>
              <p:nvSpPr>
                <p:cNvPr id="39" name="TextBox 38"/>
                <p:cNvSpPr txBox="1"/>
                <p:nvPr/>
              </p:nvSpPr>
              <p:spPr>
                <a:xfrm>
                  <a:off x="3078029" y="4165539"/>
                  <a:ext cx="463652" cy="24622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0" tIns="0" rIns="0" bIns="0" numCol="1" spcCol="38100" rtlCol="0" anchor="t">
                  <a:spAutoFit/>
                </a:bodyPr>
                <a:lstStyle/>
                <a:p>
                  <a:pPr marL="0" marR="0" indent="0" algn="l" defTabSz="4572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16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charset="0"/>
                                <a:ea typeface="Calibri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kumimoji="0" lang="en-US" sz="16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charset="0"/>
                                <a:ea typeface="Calibri"/>
                                <a:cs typeface="Calibri"/>
                                <a:sym typeface="Calibri"/>
                              </a:rPr>
                              <m:t>𝑦</m:t>
                            </m:r>
                          </m:e>
                          <m:sub>
                            <m:r>
                              <a:rPr kumimoji="0" lang="en-US" sz="16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charset="0"/>
                                <a:ea typeface="Calibri"/>
                                <a:cs typeface="Calibri"/>
                                <a:sym typeface="Calibri"/>
                              </a:rPr>
                              <m:t>𝑛</m:t>
                            </m:r>
                          </m:sub>
                        </m:sSub>
                        <m:r>
                          <a:rPr kumimoji="0" lang="en-US" sz="16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charset="0"/>
                            <a:ea typeface="Calibri"/>
                            <a:cs typeface="Calibri"/>
                            <a:sym typeface="Calibri"/>
                          </a:rPr>
                          <m:t>=</m:t>
                        </m:r>
                      </m:oMath>
                    </m:oMathPara>
                  </a14:m>
                  <a:endParaRPr kumimoji="0" lang="en-US" sz="16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>
            <p:sp>
              <p:nvSpPr>
                <p:cNvPr id="39" name="TextBox 3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78029" y="4165539"/>
                  <a:ext cx="463652" cy="246221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l="-10526" r="-3947" b="-21951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xmlns="" Requires="a14">
            <p:sp>
              <p:nvSpPr>
                <p:cNvPr id="38" name="TextBox 37"/>
                <p:cNvSpPr txBox="1"/>
                <p:nvPr/>
              </p:nvSpPr>
              <p:spPr>
                <a:xfrm>
                  <a:off x="3082429" y="2604480"/>
                  <a:ext cx="461665" cy="24622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0" tIns="0" rIns="0" bIns="0" numCol="1" spcCol="38100" rtlCol="0" anchor="t">
                  <a:spAutoFit/>
                </a:bodyPr>
                <a:lstStyle/>
                <a:p>
                  <a:pPr marL="0" marR="0" indent="0" algn="l" defTabSz="4572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16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charset="0"/>
                                <a:ea typeface="Calibri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kumimoji="0" lang="en-US" sz="16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charset="0"/>
                                <a:ea typeface="Calibri"/>
                                <a:cs typeface="Calibri"/>
                                <a:sym typeface="Calibri"/>
                              </a:rPr>
                              <m:t>𝑦</m:t>
                            </m:r>
                          </m:e>
                          <m:sub>
                            <m:r>
                              <a:rPr kumimoji="0" lang="en-US" sz="16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charset="0"/>
                                <a:ea typeface="Calibri"/>
                                <a:cs typeface="Calibri"/>
                                <a:sym typeface="Calibri"/>
                              </a:rPr>
                              <m:t>3</m:t>
                            </m:r>
                          </m:sub>
                        </m:sSub>
                        <m:r>
                          <a:rPr kumimoji="0" lang="en-US" sz="16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charset="0"/>
                            <a:ea typeface="Calibri"/>
                            <a:cs typeface="Calibri"/>
                            <a:sym typeface="Calibri"/>
                          </a:rPr>
                          <m:t>=</m:t>
                        </m:r>
                      </m:oMath>
                    </m:oMathPara>
                  </a14:m>
                  <a:endParaRPr kumimoji="0" lang="en-US" sz="16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>
            <p:sp>
              <p:nvSpPr>
                <p:cNvPr id="38" name="TextBox 3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82429" y="2604480"/>
                  <a:ext cx="461665" cy="246221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10667" r="-4000" b="-21951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xmlns="" Requires="a14">
            <p:sp>
              <p:nvSpPr>
                <p:cNvPr id="37" name="TextBox 36"/>
                <p:cNvSpPr txBox="1"/>
                <p:nvPr/>
              </p:nvSpPr>
              <p:spPr>
                <a:xfrm>
                  <a:off x="3079216" y="2102860"/>
                  <a:ext cx="461665" cy="24622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0" tIns="0" rIns="0" bIns="0" numCol="1" spcCol="38100" rtlCol="0" anchor="t">
                  <a:spAutoFit/>
                </a:bodyPr>
                <a:lstStyle/>
                <a:p>
                  <a:pPr marL="0" marR="0" indent="0" algn="l" defTabSz="4572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16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charset="0"/>
                                <a:ea typeface="Calibri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kumimoji="0" lang="en-US" sz="16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charset="0"/>
                                <a:ea typeface="Calibri"/>
                                <a:cs typeface="Calibri"/>
                                <a:sym typeface="Calibri"/>
                              </a:rPr>
                              <m:t>𝑦</m:t>
                            </m:r>
                          </m:e>
                          <m:sub>
                            <m:r>
                              <a:rPr kumimoji="0" lang="en-US" sz="16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charset="0"/>
                                <a:ea typeface="Calibri"/>
                                <a:cs typeface="Calibri"/>
                                <a:sym typeface="Calibri"/>
                              </a:rPr>
                              <m:t>2</m:t>
                            </m:r>
                          </m:sub>
                        </m:sSub>
                        <m:r>
                          <a:rPr kumimoji="0" lang="en-US" sz="16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charset="0"/>
                            <a:ea typeface="Calibri"/>
                            <a:cs typeface="Calibri"/>
                            <a:sym typeface="Calibri"/>
                          </a:rPr>
                          <m:t>=</m:t>
                        </m:r>
                      </m:oMath>
                    </m:oMathPara>
                  </a14:m>
                  <a:endParaRPr kumimoji="0" lang="en-US" sz="16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>
            <p:sp>
              <p:nvSpPr>
                <p:cNvPr id="37" name="TextBox 3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79216" y="2102860"/>
                  <a:ext cx="461665" cy="246221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10526" r="-3947" b="-25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xmlns="" Requires="a14">
            <p:sp>
              <p:nvSpPr>
                <p:cNvPr id="36" name="TextBox 35"/>
                <p:cNvSpPr txBox="1"/>
                <p:nvPr/>
              </p:nvSpPr>
              <p:spPr>
                <a:xfrm>
                  <a:off x="3075302" y="1601240"/>
                  <a:ext cx="456920" cy="24622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0" tIns="0" rIns="0" bIns="0" numCol="1" spcCol="38100" rtlCol="0" anchor="t">
                  <a:spAutoFit/>
                </a:bodyPr>
                <a:lstStyle/>
                <a:p>
                  <a:pPr marL="0" marR="0" indent="0" algn="l" defTabSz="4572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16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charset="0"/>
                                <a:ea typeface="Calibri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kumimoji="0" lang="en-US" sz="16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charset="0"/>
                                <a:ea typeface="Calibri"/>
                                <a:cs typeface="Calibri"/>
                                <a:sym typeface="Calibri"/>
                              </a:rPr>
                              <m:t>𝑦</m:t>
                            </m:r>
                          </m:e>
                          <m:sub>
                            <m:r>
                              <a:rPr kumimoji="0" lang="en-US" sz="16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charset="0"/>
                                <a:ea typeface="Calibri"/>
                                <a:cs typeface="Calibri"/>
                                <a:sym typeface="Calibri"/>
                              </a:rPr>
                              <m:t>1</m:t>
                            </m:r>
                          </m:sub>
                        </m:sSub>
                        <m:r>
                          <a:rPr kumimoji="0" lang="en-US" sz="16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charset="0"/>
                            <a:ea typeface="Calibri"/>
                            <a:cs typeface="Calibri"/>
                            <a:sym typeface="Calibri"/>
                          </a:rPr>
                          <m:t>=</m:t>
                        </m:r>
                      </m:oMath>
                    </m:oMathPara>
                  </a14:m>
                  <a:endParaRPr kumimoji="0" lang="en-US" sz="16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>
            <p:sp>
              <p:nvSpPr>
                <p:cNvPr id="36" name="TextBox 3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75302" y="1601240"/>
                  <a:ext cx="456920" cy="246221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10667" r="-5333" b="-25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30" name="TextBox 29"/>
              <p:cNvSpPr txBox="1"/>
              <p:nvPr/>
            </p:nvSpPr>
            <p:spPr>
              <a:xfrm>
                <a:off x="614539" y="1606213"/>
                <a:ext cx="2195666" cy="24622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t">
                <a:spAutoFit/>
              </a:bodyPr>
              <a:lstStyle/>
              <a:p>
                <a:pPr marL="0" marR="0" indent="0" algn="l" defTabSz="4572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charset="0"/>
                              <a:ea typeface="Calibri"/>
                              <a:cs typeface="Calibri"/>
                              <a:sym typeface="Calibri"/>
                            </a:rPr>
                          </m:ctrlPr>
                        </m:sSubPr>
                        <m:e>
                          <m:r>
                            <a:rPr kumimoji="0" lang="en-US" sz="1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charset="0"/>
                              <a:ea typeface="Calibri"/>
                              <a:cs typeface="Calibri"/>
                              <a:sym typeface="Calibri"/>
                            </a:rPr>
                            <m:t>𝑥</m:t>
                          </m:r>
                        </m:e>
                        <m:sub>
                          <m:r>
                            <a:rPr kumimoji="0" lang="en-US" sz="1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charset="0"/>
                              <a:ea typeface="Calibri"/>
                              <a:cs typeface="Calibri"/>
                              <a:sym typeface="Calibri"/>
                            </a:rPr>
                            <m:t>1</m:t>
                          </m:r>
                        </m:sub>
                      </m:sSub>
                      <m:r>
                        <a:rPr kumimoji="0" lang="en-US" sz="16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charset="0"/>
                          <a:ea typeface="Calibri"/>
                          <a:cs typeface="Calibri"/>
                          <a:sym typeface="Calibri"/>
                        </a:rPr>
                        <m:t>=[</m:t>
                      </m:r>
                      <m:sSub>
                        <m:sSubPr>
                          <m:ctrlPr>
                            <a:rPr kumimoji="0" lang="en-US" sz="1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charset="0"/>
                              <a:ea typeface="Calibri"/>
                              <a:cs typeface="Calibri"/>
                              <a:sym typeface="Calibri"/>
                            </a:rPr>
                          </m:ctrlPr>
                        </m:sSubPr>
                        <m:e>
                          <m:r>
                            <a:rPr kumimoji="0" lang="en-US" sz="1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charset="0"/>
                              <a:ea typeface="Calibri"/>
                              <a:cs typeface="Calibri"/>
                              <a:sym typeface="Calibri"/>
                            </a:rPr>
                            <m:t>𝑥</m:t>
                          </m:r>
                        </m:e>
                        <m:sub>
                          <m:r>
                            <a:rPr kumimoji="0" lang="en-US" sz="1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charset="0"/>
                              <a:ea typeface="Calibri"/>
                              <a:cs typeface="Calibri"/>
                              <a:sym typeface="Calibri"/>
                            </a:rPr>
                            <m:t>11</m:t>
                          </m:r>
                        </m:sub>
                      </m:sSub>
                      <m:r>
                        <a:rPr kumimoji="0" lang="en-US" sz="16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FillTx/>
                          <a:latin typeface="Cambria Math" charset="0"/>
                          <a:ea typeface="Calibri"/>
                          <a:cs typeface="Calibri"/>
                          <a:sym typeface="Calibri"/>
                        </a:rPr>
                        <m:t> </m:t>
                      </m:r>
                      <m:sSub>
                        <m:sSubPr>
                          <m:ctrlPr>
                            <a:rPr kumimoji="0" lang="en-US" sz="1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charset="0"/>
                              <a:ea typeface="Calibri"/>
                              <a:cs typeface="Calibri"/>
                              <a:sym typeface="Calibri"/>
                            </a:rPr>
                          </m:ctrlPr>
                        </m:sSubPr>
                        <m:e>
                          <m:r>
                            <a:rPr kumimoji="0" lang="en-US" sz="1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charset="0"/>
                              <a:ea typeface="Calibri"/>
                              <a:cs typeface="Calibri"/>
                              <a:sym typeface="Calibri"/>
                            </a:rPr>
                            <m:t>  </m:t>
                          </m:r>
                          <m:r>
                            <a:rPr kumimoji="0" lang="en-US" sz="1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charset="0"/>
                              <a:ea typeface="Calibri"/>
                              <a:cs typeface="Calibri"/>
                              <a:sym typeface="Calibri"/>
                            </a:rPr>
                            <m:t>𝑥</m:t>
                          </m:r>
                        </m:e>
                        <m:sub>
                          <m:r>
                            <a:rPr kumimoji="0" lang="en-US" sz="1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charset="0"/>
                              <a:ea typeface="Calibri"/>
                              <a:cs typeface="Calibri"/>
                              <a:sym typeface="Calibri"/>
                            </a:rPr>
                            <m:t>12</m:t>
                          </m:r>
                        </m:sub>
                      </m:sSub>
                      <m:r>
                        <a:rPr kumimoji="0" lang="en-US" sz="16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FillTx/>
                          <a:latin typeface="Cambria Math" charset="0"/>
                          <a:ea typeface="Calibri"/>
                          <a:cs typeface="Calibri"/>
                          <a:sym typeface="Calibri"/>
                        </a:rPr>
                        <m:t>   </m:t>
                      </m:r>
                      <m:sSub>
                        <m:sSubPr>
                          <m:ctrlPr>
                            <a:rPr kumimoji="0" lang="en-US" sz="1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charset="0"/>
                              <a:ea typeface="Calibri"/>
                              <a:cs typeface="Calibri"/>
                              <a:sym typeface="Calibri"/>
                            </a:rPr>
                          </m:ctrlPr>
                        </m:sSubPr>
                        <m:e>
                          <m:r>
                            <a:rPr kumimoji="0" lang="en-US" sz="1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charset="0"/>
                              <a:ea typeface="Calibri"/>
                              <a:cs typeface="Calibri"/>
                              <a:sym typeface="Calibri"/>
                            </a:rPr>
                            <m:t>𝑥</m:t>
                          </m:r>
                        </m:e>
                        <m:sub>
                          <m:r>
                            <a:rPr kumimoji="0" lang="en-US" sz="1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charset="0"/>
                              <a:ea typeface="Calibri"/>
                              <a:cs typeface="Calibri"/>
                              <a:sym typeface="Calibri"/>
                            </a:rPr>
                            <m:t>13</m:t>
                          </m:r>
                        </m:sub>
                      </m:sSub>
                      <m:r>
                        <a:rPr kumimoji="0" lang="en-US" sz="16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FillTx/>
                          <a:latin typeface="Cambria Math" charset="0"/>
                          <a:ea typeface="Calibri"/>
                          <a:cs typeface="Calibri"/>
                          <a:sym typeface="Calibri"/>
                        </a:rPr>
                        <m:t> </m:t>
                      </m:r>
                      <m:sSub>
                        <m:sSubPr>
                          <m:ctrlPr>
                            <a:rPr kumimoji="0" lang="en-US" sz="1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charset="0"/>
                              <a:ea typeface="Calibri"/>
                              <a:cs typeface="Calibri"/>
                              <a:sym typeface="Calibri"/>
                            </a:rPr>
                          </m:ctrlPr>
                        </m:sSubPr>
                        <m:e>
                          <m:r>
                            <a:rPr kumimoji="0" lang="en-US" sz="1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charset="0"/>
                              <a:ea typeface="Calibri"/>
                              <a:cs typeface="Calibri"/>
                              <a:sym typeface="Calibri"/>
                            </a:rPr>
                            <m:t>  </m:t>
                          </m:r>
                          <m:r>
                            <a:rPr kumimoji="0" lang="en-US" sz="1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charset="0"/>
                              <a:ea typeface="Calibri"/>
                              <a:cs typeface="Calibri"/>
                              <a:sym typeface="Calibri"/>
                            </a:rPr>
                            <m:t>𝑥</m:t>
                          </m:r>
                        </m:e>
                        <m:sub>
                          <m:r>
                            <a:rPr kumimoji="0" lang="en-US" sz="1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charset="0"/>
                              <a:ea typeface="Calibri"/>
                              <a:cs typeface="Calibri"/>
                              <a:sym typeface="Calibri"/>
                            </a:rPr>
                            <m:t>14</m:t>
                          </m:r>
                        </m:sub>
                      </m:sSub>
                      <m:r>
                        <a:rPr kumimoji="0" lang="en-US" sz="16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charset="0"/>
                          <a:ea typeface="Calibri"/>
                          <a:cs typeface="Calibri"/>
                          <a:sym typeface="Calibri"/>
                        </a:rPr>
                        <m:t>]</m:t>
                      </m:r>
                    </m:oMath>
                  </m:oMathPara>
                </a14:m>
                <a:endParaRPr kumimoji="0" lang="en-US" sz="1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ea typeface="Calibri"/>
                  <a:cs typeface="Calibri"/>
                  <a:sym typeface="Calibri"/>
                </a:endParaRPr>
              </a:p>
            </p:txBody>
          </p:sp>
        </mc:Choice>
        <mc:Fallback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539" y="1606213"/>
                <a:ext cx="2195666" cy="246221"/>
              </a:xfrm>
              <a:prstGeom prst="rect">
                <a:avLst/>
              </a:prstGeom>
              <a:blipFill rotWithShape="0">
                <a:blip r:embed="rId6"/>
                <a:stretch>
                  <a:fillRect l="-833" t="-136585" r="-3056" b="-170732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xmlns="" Requires="a14">
          <p:sp>
            <p:nvSpPr>
              <p:cNvPr id="33" name="TextBox 32"/>
              <p:cNvSpPr txBox="1"/>
              <p:nvPr/>
            </p:nvSpPr>
            <p:spPr>
              <a:xfrm>
                <a:off x="537600" y="2106332"/>
                <a:ext cx="2318667" cy="24622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0" tIns="0" rIns="0" bIns="0" numCol="1" spcCol="38100" rtlCol="0" anchor="t">
                <a:spAutoFit/>
              </a:bodyPr>
              <a:lstStyle/>
              <a:p>
                <a:pPr algn="l" rtl="0" latinLnBrk="1" hangingPunc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charset="0"/>
                              <a:ea typeface="Calibri"/>
                              <a:cs typeface="Calibri"/>
                              <a:sym typeface="Calibri"/>
                            </a:rPr>
                          </m:ctrlPr>
                        </m:sSubPr>
                        <m:e>
                          <m:r>
                            <a:rPr kumimoji="0" lang="en-US" sz="1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charset="0"/>
                              <a:ea typeface="Calibri"/>
                              <a:cs typeface="Calibri"/>
                              <a:sym typeface="Calibri"/>
                            </a:rPr>
                            <m:t>𝑥</m:t>
                          </m:r>
                        </m:e>
                        <m:sub>
                          <m:r>
                            <a:rPr kumimoji="0" lang="en-US" sz="1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charset="0"/>
                              <a:ea typeface="Calibri"/>
                              <a:cs typeface="Calibri"/>
                              <a:sym typeface="Calibri"/>
                            </a:rPr>
                            <m:t>2</m:t>
                          </m:r>
                        </m:sub>
                      </m:sSub>
                      <m:r>
                        <a:rPr kumimoji="0" lang="en-US" sz="16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charset="0"/>
                          <a:ea typeface="Calibri"/>
                          <a:cs typeface="Calibri"/>
                          <a:sym typeface="Calibri"/>
                        </a:rPr>
                        <m:t>=[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rgbClr val="0070C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rgbClr val="0070C0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0070C0"/>
                              </a:solidFill>
                              <a:latin typeface="Cambria Math" charset="0"/>
                            </a:rPr>
                            <m:t>2</m:t>
                          </m:r>
                          <m:r>
                            <a:rPr lang="en-US" sz="1600" i="1">
                              <a:solidFill>
                                <a:srgbClr val="0070C0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sz="1600" i="1">
                          <a:solidFill>
                            <a:srgbClr val="0070C0"/>
                          </a:solidFill>
                          <a:latin typeface="Cambria Math" charset="0"/>
                        </a:rPr>
                        <m:t> 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rgbClr val="0070C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rgbClr val="0070C0"/>
                              </a:solidFill>
                              <a:latin typeface="Cambria Math" charset="0"/>
                            </a:rPr>
                            <m:t>  </m:t>
                          </m:r>
                          <m:r>
                            <a:rPr lang="en-US" sz="1600" i="1">
                              <a:solidFill>
                                <a:srgbClr val="0070C0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0070C0"/>
                              </a:solidFill>
                              <a:latin typeface="Cambria Math" charset="0"/>
                            </a:rPr>
                            <m:t>2</m:t>
                          </m:r>
                          <m:r>
                            <a:rPr lang="en-US" sz="1600" i="1">
                              <a:solidFill>
                                <a:srgbClr val="0070C0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sz="1600" i="1">
                          <a:solidFill>
                            <a:srgbClr val="0070C0"/>
                          </a:solidFill>
                          <a:latin typeface="Cambria Math" charset="0"/>
                        </a:rPr>
                        <m:t>   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rgbClr val="0070C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rgbClr val="0070C0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0070C0"/>
                              </a:solidFill>
                              <a:latin typeface="Cambria Math" charset="0"/>
                            </a:rPr>
                            <m:t>2</m:t>
                          </m:r>
                          <m:r>
                            <a:rPr lang="en-US" sz="1600" i="1">
                              <a:solidFill>
                                <a:srgbClr val="0070C0"/>
                              </a:solidFill>
                              <a:latin typeface="Cambria Math" charset="0"/>
                            </a:rPr>
                            <m:t>3</m:t>
                          </m:r>
                        </m:sub>
                      </m:sSub>
                      <m:r>
                        <a:rPr lang="en-US" sz="1600" i="1">
                          <a:solidFill>
                            <a:srgbClr val="0070C0"/>
                          </a:solidFill>
                          <a:latin typeface="Cambria Math" charset="0"/>
                        </a:rPr>
                        <m:t> 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rgbClr val="0070C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rgbClr val="0070C0"/>
                              </a:solidFill>
                              <a:latin typeface="Cambria Math" charset="0"/>
                            </a:rPr>
                            <m:t>  </m:t>
                          </m:r>
                          <m:r>
                            <a:rPr lang="en-US" sz="1600" i="1">
                              <a:solidFill>
                                <a:srgbClr val="0070C0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0070C0"/>
                              </a:solidFill>
                              <a:latin typeface="Cambria Math" charset="0"/>
                            </a:rPr>
                            <m:t>2</m:t>
                          </m:r>
                          <m:r>
                            <a:rPr lang="en-US" sz="1600" i="1">
                              <a:solidFill>
                                <a:srgbClr val="0070C0"/>
                              </a:solidFill>
                              <a:latin typeface="Cambria Math" charset="0"/>
                            </a:rPr>
                            <m:t>4</m:t>
                          </m:r>
                        </m:sub>
                      </m:sSub>
                      <m:r>
                        <a:rPr kumimoji="0" lang="en-US" sz="16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charset="0"/>
                          <a:ea typeface="Calibri"/>
                          <a:cs typeface="Calibri"/>
                          <a:sym typeface="Calibri"/>
                        </a:rPr>
                        <m:t>]</m:t>
                      </m:r>
                    </m:oMath>
                  </m:oMathPara>
                </a14:m>
                <a:endParaRPr kumimoji="0" lang="en-US" sz="1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ea typeface="Calibri"/>
                  <a:cs typeface="Calibri"/>
                  <a:sym typeface="Calibri"/>
                </a:endParaRPr>
              </a:p>
            </p:txBody>
          </p:sp>
        </mc:Choice>
        <mc:Fallback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600" y="2106332"/>
                <a:ext cx="2318667" cy="246221"/>
              </a:xfrm>
              <a:prstGeom prst="rect">
                <a:avLst/>
              </a:prstGeom>
              <a:blipFill rotWithShape="0">
                <a:blip r:embed="rId7"/>
                <a:stretch>
                  <a:fillRect t="-142500" r="-525" b="-17500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xmlns="" Requires="a14">
          <p:sp>
            <p:nvSpPr>
              <p:cNvPr id="34" name="TextBox 33"/>
              <p:cNvSpPr txBox="1"/>
              <p:nvPr/>
            </p:nvSpPr>
            <p:spPr>
              <a:xfrm>
                <a:off x="534873" y="2606451"/>
                <a:ext cx="2321393" cy="24622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0" tIns="0" rIns="0" bIns="0" numCol="1" spcCol="38100" rtlCol="0" anchor="t">
                <a:spAutoFit/>
              </a:bodyPr>
              <a:lstStyle/>
              <a:p>
                <a:pPr algn="l" rtl="0" latinLnBrk="1" hangingPunc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charset="0"/>
                              <a:ea typeface="Calibri"/>
                              <a:cs typeface="Calibri"/>
                              <a:sym typeface="Calibri"/>
                            </a:rPr>
                          </m:ctrlPr>
                        </m:sSubPr>
                        <m:e>
                          <m:r>
                            <a:rPr kumimoji="0" lang="en-US" sz="1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charset="0"/>
                              <a:ea typeface="Calibri"/>
                              <a:cs typeface="Calibri"/>
                              <a:sym typeface="Calibri"/>
                            </a:rPr>
                            <m:t>𝑥</m:t>
                          </m:r>
                        </m:e>
                        <m:sub>
                          <m:r>
                            <a:rPr kumimoji="0" lang="en-US" sz="1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charset="0"/>
                              <a:ea typeface="Calibri"/>
                              <a:cs typeface="Calibri"/>
                              <a:sym typeface="Calibri"/>
                            </a:rPr>
                            <m:t>3</m:t>
                          </m:r>
                        </m:sub>
                      </m:sSub>
                      <m:r>
                        <a:rPr kumimoji="0" lang="en-US" sz="16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charset="0"/>
                          <a:ea typeface="Calibri"/>
                          <a:cs typeface="Calibri"/>
                          <a:sym typeface="Calibri"/>
                        </a:rPr>
                        <m:t>=[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rgbClr val="0070C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rgbClr val="0070C0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0070C0"/>
                              </a:solidFill>
                              <a:latin typeface="Cambria Math" charset="0"/>
                            </a:rPr>
                            <m:t>3</m:t>
                          </m:r>
                          <m:r>
                            <a:rPr lang="en-US" sz="1600" i="1">
                              <a:solidFill>
                                <a:srgbClr val="0070C0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sz="1600" i="1">
                          <a:solidFill>
                            <a:srgbClr val="0070C0"/>
                          </a:solidFill>
                          <a:latin typeface="Cambria Math" charset="0"/>
                        </a:rPr>
                        <m:t> 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rgbClr val="0070C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rgbClr val="0070C0"/>
                              </a:solidFill>
                              <a:latin typeface="Cambria Math" charset="0"/>
                            </a:rPr>
                            <m:t>  </m:t>
                          </m:r>
                          <m:r>
                            <a:rPr lang="en-US" sz="1600" i="1">
                              <a:solidFill>
                                <a:srgbClr val="0070C0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0070C0"/>
                              </a:solidFill>
                              <a:latin typeface="Cambria Math" charset="0"/>
                            </a:rPr>
                            <m:t>3</m:t>
                          </m:r>
                          <m:r>
                            <a:rPr lang="en-US" sz="1600" i="1">
                              <a:solidFill>
                                <a:srgbClr val="0070C0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sz="1600" i="1">
                          <a:solidFill>
                            <a:srgbClr val="0070C0"/>
                          </a:solidFill>
                          <a:latin typeface="Cambria Math" charset="0"/>
                        </a:rPr>
                        <m:t>   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rgbClr val="0070C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rgbClr val="0070C0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0070C0"/>
                              </a:solidFill>
                              <a:latin typeface="Cambria Math" charset="0"/>
                            </a:rPr>
                            <m:t>3</m:t>
                          </m:r>
                          <m:r>
                            <a:rPr lang="en-US" sz="1600" i="1">
                              <a:solidFill>
                                <a:srgbClr val="0070C0"/>
                              </a:solidFill>
                              <a:latin typeface="Cambria Math" charset="0"/>
                            </a:rPr>
                            <m:t>3</m:t>
                          </m:r>
                        </m:sub>
                      </m:sSub>
                      <m:r>
                        <a:rPr lang="en-US" sz="1600" i="1">
                          <a:solidFill>
                            <a:srgbClr val="0070C0"/>
                          </a:solidFill>
                          <a:latin typeface="Cambria Math" charset="0"/>
                        </a:rPr>
                        <m:t> 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rgbClr val="0070C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rgbClr val="0070C0"/>
                              </a:solidFill>
                              <a:latin typeface="Cambria Math" charset="0"/>
                            </a:rPr>
                            <m:t>  </m:t>
                          </m:r>
                          <m:r>
                            <a:rPr lang="en-US" sz="1600" i="1">
                              <a:solidFill>
                                <a:srgbClr val="0070C0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0070C0"/>
                              </a:solidFill>
                              <a:latin typeface="Cambria Math" charset="0"/>
                            </a:rPr>
                            <m:t>3</m:t>
                          </m:r>
                          <m:r>
                            <a:rPr lang="en-US" sz="1600" i="1">
                              <a:solidFill>
                                <a:srgbClr val="0070C0"/>
                              </a:solidFill>
                              <a:latin typeface="Cambria Math" charset="0"/>
                            </a:rPr>
                            <m:t>4</m:t>
                          </m:r>
                        </m:sub>
                      </m:sSub>
                      <m:r>
                        <a:rPr kumimoji="0" lang="en-US" sz="16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charset="0"/>
                          <a:ea typeface="Calibri"/>
                          <a:cs typeface="Calibri"/>
                          <a:sym typeface="Calibri"/>
                        </a:rPr>
                        <m:t>]</m:t>
                      </m:r>
                    </m:oMath>
                  </m:oMathPara>
                </a14:m>
                <a:endParaRPr kumimoji="0" lang="en-US" sz="1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ea typeface="Calibri"/>
                  <a:cs typeface="Calibri"/>
                  <a:sym typeface="Calibri"/>
                </a:endParaRPr>
              </a:p>
            </p:txBody>
          </p:sp>
        </mc:Choice>
        <mc:Fallback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873" y="2606451"/>
                <a:ext cx="2321393" cy="246221"/>
              </a:xfrm>
              <a:prstGeom prst="rect">
                <a:avLst/>
              </a:prstGeom>
              <a:blipFill rotWithShape="0">
                <a:blip r:embed="rId8"/>
                <a:stretch>
                  <a:fillRect t="-142500" r="-525" b="-17500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xmlns="" Requires="a14">
          <p:sp>
            <p:nvSpPr>
              <p:cNvPr id="35" name="TextBox 34"/>
              <p:cNvSpPr txBox="1"/>
              <p:nvPr/>
            </p:nvSpPr>
            <p:spPr>
              <a:xfrm>
                <a:off x="537600" y="4194048"/>
                <a:ext cx="2275331" cy="24622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0" tIns="0" rIns="0" bIns="0" numCol="1" spcCol="38100" rtlCol="0" anchor="t">
                <a:spAutoFit/>
              </a:bodyPr>
              <a:lstStyle/>
              <a:p>
                <a:pPr algn="l" rtl="0" latinLnBrk="1" hangingPunc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charset="0"/>
                              <a:ea typeface="Calibri"/>
                              <a:cs typeface="Calibri"/>
                              <a:sym typeface="Calibri"/>
                            </a:rPr>
                          </m:ctrlPr>
                        </m:sSubPr>
                        <m:e>
                          <m:r>
                            <a:rPr kumimoji="0" lang="en-US" sz="1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charset="0"/>
                              <a:ea typeface="Calibri"/>
                              <a:cs typeface="Calibri"/>
                              <a:sym typeface="Calibri"/>
                            </a:rPr>
                            <m:t>𝑥</m:t>
                          </m:r>
                        </m:e>
                        <m:sub>
                          <m:r>
                            <a:rPr kumimoji="0" lang="en-US" sz="1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charset="0"/>
                              <a:ea typeface="Calibri"/>
                              <a:cs typeface="Calibri"/>
                              <a:sym typeface="Calibri"/>
                            </a:rPr>
                            <m:t>𝑛</m:t>
                          </m:r>
                        </m:sub>
                      </m:sSub>
                      <m:r>
                        <a:rPr kumimoji="0" lang="en-US" sz="16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charset="0"/>
                          <a:ea typeface="Calibri"/>
                          <a:cs typeface="Calibri"/>
                          <a:sym typeface="Calibri"/>
                        </a:rPr>
                        <m:t>=[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rgbClr val="0070C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rgbClr val="0070C0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0070C0"/>
                              </a:solidFill>
                              <a:latin typeface="Cambria Math" charset="0"/>
                            </a:rPr>
                            <m:t>𝑛</m:t>
                          </m:r>
                          <m:r>
                            <a:rPr lang="en-US" sz="1600" i="1">
                              <a:solidFill>
                                <a:srgbClr val="0070C0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sz="1600" i="1">
                          <a:solidFill>
                            <a:srgbClr val="0070C0"/>
                          </a:solidFill>
                          <a:latin typeface="Cambria Math" charset="0"/>
                        </a:rPr>
                        <m:t> 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rgbClr val="0070C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rgbClr val="0070C0"/>
                              </a:solidFill>
                              <a:latin typeface="Cambria Math" charset="0"/>
                            </a:rPr>
                            <m:t>  </m:t>
                          </m:r>
                          <m:r>
                            <a:rPr lang="en-US" sz="1600" i="1">
                              <a:solidFill>
                                <a:srgbClr val="0070C0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0070C0"/>
                              </a:solidFill>
                              <a:latin typeface="Cambria Math" charset="0"/>
                            </a:rPr>
                            <m:t>𝑛</m:t>
                          </m:r>
                          <m:r>
                            <a:rPr lang="en-US" sz="1600" i="1">
                              <a:solidFill>
                                <a:srgbClr val="0070C0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sz="1600" i="1">
                          <a:solidFill>
                            <a:srgbClr val="0070C0"/>
                          </a:solidFill>
                          <a:latin typeface="Cambria Math" charset="0"/>
                        </a:rPr>
                        <m:t>   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rgbClr val="0070C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rgbClr val="0070C0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0070C0"/>
                              </a:solidFill>
                              <a:latin typeface="Cambria Math" charset="0"/>
                            </a:rPr>
                            <m:t>𝑛</m:t>
                          </m:r>
                          <m:r>
                            <a:rPr lang="en-US" sz="1600" i="1">
                              <a:solidFill>
                                <a:srgbClr val="0070C0"/>
                              </a:solidFill>
                              <a:latin typeface="Cambria Math" charset="0"/>
                            </a:rPr>
                            <m:t>3</m:t>
                          </m:r>
                        </m:sub>
                      </m:sSub>
                      <m:r>
                        <a:rPr lang="en-US" sz="1600" i="1">
                          <a:solidFill>
                            <a:srgbClr val="0070C0"/>
                          </a:solidFill>
                          <a:latin typeface="Cambria Math" charset="0"/>
                        </a:rPr>
                        <m:t> </m:t>
                      </m:r>
                      <m:sSub>
                        <m:sSubPr>
                          <m:ctrlPr>
                            <a:rPr lang="en-US" sz="1600" i="1">
                              <a:solidFill>
                                <a:srgbClr val="0070C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solidFill>
                                <a:srgbClr val="0070C0"/>
                              </a:solidFill>
                              <a:latin typeface="Cambria Math" charset="0"/>
                            </a:rPr>
                            <m:t>  </m:t>
                          </m:r>
                          <m:r>
                            <a:rPr lang="en-US" sz="1600" i="1">
                              <a:solidFill>
                                <a:srgbClr val="0070C0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0070C0"/>
                              </a:solidFill>
                              <a:latin typeface="Cambria Math" charset="0"/>
                            </a:rPr>
                            <m:t>𝑛</m:t>
                          </m:r>
                          <m:r>
                            <a:rPr lang="en-US" sz="1600" i="1">
                              <a:solidFill>
                                <a:srgbClr val="0070C0"/>
                              </a:solidFill>
                              <a:latin typeface="Cambria Math" charset="0"/>
                            </a:rPr>
                            <m:t>4</m:t>
                          </m:r>
                        </m:sub>
                      </m:sSub>
                      <m:r>
                        <a:rPr kumimoji="0" lang="en-US" sz="16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charset="0"/>
                          <a:ea typeface="Calibri"/>
                          <a:cs typeface="Calibri"/>
                          <a:sym typeface="Calibri"/>
                        </a:rPr>
                        <m:t>]</m:t>
                      </m:r>
                    </m:oMath>
                  </m:oMathPara>
                </a14:m>
                <a:endParaRPr kumimoji="0" lang="en-US" sz="1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ea typeface="Calibri"/>
                  <a:cs typeface="Calibri"/>
                  <a:sym typeface="Calibri"/>
                </a:endParaRPr>
              </a:p>
            </p:txBody>
          </p:sp>
        </mc:Choice>
        <mc:Fallback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600" y="4194048"/>
                <a:ext cx="2275331" cy="246221"/>
              </a:xfrm>
              <a:prstGeom prst="rect">
                <a:avLst/>
              </a:prstGeom>
              <a:blipFill rotWithShape="0">
                <a:blip r:embed="rId9"/>
                <a:stretch>
                  <a:fillRect l="-804" t="-142500" r="-2949" b="-17750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TextBox 39"/>
          <p:cNvSpPr txBox="1"/>
          <p:nvPr/>
        </p:nvSpPr>
        <p:spPr>
          <a:xfrm>
            <a:off x="1995860" y="3053442"/>
            <a:ext cx="120423" cy="83099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600" b="1" dirty="0" smtClean="0">
                <a:solidFill>
                  <a:srgbClr val="000000"/>
                </a:solidFill>
              </a:rPr>
              <a:t>.</a:t>
            </a:r>
          </a:p>
          <a:p>
            <a: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Calibri"/>
              </a:rPr>
              <a:t>.</a:t>
            </a:r>
          </a:p>
          <a:p>
            <a: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600" b="1" dirty="0">
                <a:solidFill>
                  <a:srgbClr val="000000"/>
                </a:solidFill>
              </a:rPr>
              <a:t>.</a:t>
            </a:r>
            <a:endParaRPr kumimoji="0" lang="en-US" sz="16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Calibri"/>
            </a:endParaRPr>
          </a:p>
        </p:txBody>
      </p:sp>
      <p:grpSp>
        <p:nvGrpSpPr>
          <p:cNvPr id="4" name="Group 14"/>
          <p:cNvGrpSpPr/>
          <p:nvPr/>
        </p:nvGrpSpPr>
        <p:grpSpPr>
          <a:xfrm>
            <a:off x="1322119" y="1001715"/>
            <a:ext cx="2609379" cy="646329"/>
            <a:chOff x="1322119" y="1001715"/>
            <a:chExt cx="2609379" cy="646329"/>
          </a:xfrm>
        </p:grpSpPr>
        <p:sp>
          <p:nvSpPr>
            <p:cNvPr id="5" name="TextBox 4"/>
            <p:cNvSpPr txBox="1"/>
            <p:nvPr/>
          </p:nvSpPr>
          <p:spPr>
            <a:xfrm>
              <a:off x="1322119" y="1210206"/>
              <a:ext cx="480258" cy="27699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spc="0" normalizeH="0" baseline="0" dirty="0" smtClean="0">
                  <a:ln>
                    <a:noFill/>
                  </a:ln>
                  <a:solidFill>
                    <a:srgbClr val="7030A0"/>
                  </a:solidFill>
                  <a:effectLst/>
                  <a:uFillTx/>
                  <a:latin typeface="Calibri"/>
                  <a:ea typeface="Calibri"/>
                  <a:cs typeface="Calibri"/>
                  <a:sym typeface="Calibri"/>
                </a:rPr>
                <a:t>inputs</a:t>
              </a:r>
              <a:endParaRPr kumimoji="0" lang="en-US" sz="1200" b="0" i="0" u="none" strike="noStrike" cap="none" spc="0" normalizeH="0" baseline="0" dirty="0">
                <a:ln>
                  <a:noFill/>
                </a:ln>
                <a:solidFill>
                  <a:srgbClr val="7030A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3040872" y="1001715"/>
              <a:ext cx="890626" cy="64632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spc="0" normalizeH="0" baseline="0" dirty="0" smtClean="0">
                  <a:ln>
                    <a:noFill/>
                  </a:ln>
                  <a:solidFill>
                    <a:srgbClr val="7030A0"/>
                  </a:solidFill>
                  <a:effectLst/>
                  <a:uFillTx/>
                  <a:sym typeface="Calibri"/>
                </a:rPr>
                <a:t>targets /</a:t>
              </a:r>
            </a:p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1200" dirty="0" smtClean="0">
                  <a:solidFill>
                    <a:srgbClr val="7030A0"/>
                  </a:solidFill>
                </a:rPr>
                <a:t>labels /</a:t>
              </a:r>
            </a:p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spc="0" normalizeH="0" baseline="0" dirty="0" smtClean="0">
                  <a:ln>
                    <a:noFill/>
                  </a:ln>
                  <a:solidFill>
                    <a:srgbClr val="7030A0"/>
                  </a:solidFill>
                  <a:effectLst/>
                  <a:uFillTx/>
                  <a:sym typeface="Calibri"/>
                </a:rPr>
                <a:t>ground truth</a:t>
              </a:r>
              <a:endParaRPr kumimoji="0" lang="en-US" sz="1200" b="0" i="0" u="none" strike="noStrike" cap="none" spc="0" normalizeH="0" baseline="0" dirty="0">
                <a:ln>
                  <a:noFill/>
                </a:ln>
                <a:solidFill>
                  <a:srgbClr val="7030A0"/>
                </a:solidFill>
                <a:effectLst/>
                <a:uFillTx/>
                <a:sym typeface="Calibri"/>
              </a:endParaRPr>
            </a:p>
          </p:txBody>
        </p:sp>
      </p:grpSp>
      <p:grpSp>
        <p:nvGrpSpPr>
          <p:cNvPr id="6" name="Group 42"/>
          <p:cNvGrpSpPr/>
          <p:nvPr/>
        </p:nvGrpSpPr>
        <p:grpSpPr>
          <a:xfrm>
            <a:off x="5021621" y="1196718"/>
            <a:ext cx="2017415" cy="3243551"/>
            <a:chOff x="4006511" y="1210204"/>
            <a:chExt cx="2017415" cy="3243551"/>
          </a:xfrm>
        </p:grpSpPr>
        <p:grpSp>
          <p:nvGrpSpPr>
            <p:cNvPr id="7" name="Group 50"/>
            <p:cNvGrpSpPr/>
            <p:nvPr/>
          </p:nvGrpSpPr>
          <p:grpSpPr>
            <a:xfrm>
              <a:off x="4015971" y="1571799"/>
              <a:ext cx="2007955" cy="2881956"/>
              <a:chOff x="3075302" y="1571799"/>
              <a:chExt cx="2007955" cy="2881956"/>
            </a:xfrm>
          </p:grpSpPr>
          <p:sp>
            <p:nvSpPr>
              <p:cNvPr id="53" name="TextBox 52"/>
              <p:cNvSpPr txBox="1"/>
              <p:nvPr/>
            </p:nvSpPr>
            <p:spPr>
              <a:xfrm>
                <a:off x="3601601" y="1571799"/>
                <a:ext cx="1478929" cy="30777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9" tIns="45719" rIns="45719" bIns="45719" numCol="1" spcCol="38100" rtlCol="0" anchor="t">
                <a:spAutoFit/>
              </a:bodyPr>
              <a:lstStyle/>
              <a:p>
                <a:pPr algn="l" rtl="0" latinLnBrk="1" hangingPunct="0"/>
                <a:r>
                  <a:rPr lang="en-US" sz="1400" dirty="0" smtClean="0">
                    <a:solidFill>
                      <a:srgbClr val="7030A0"/>
                    </a:solidFill>
                  </a:rPr>
                  <a:t>[0.85    0.10    0.05]</a:t>
                </a:r>
                <a:endParaRPr lang="en-US" sz="1400" dirty="0">
                  <a:solidFill>
                    <a:srgbClr val="7030A0"/>
                  </a:solidFill>
                </a:endParaRPr>
              </a:p>
            </p:txBody>
          </p:sp>
          <p:sp>
            <p:nvSpPr>
              <p:cNvPr id="54" name="TextBox 53"/>
              <p:cNvSpPr txBox="1"/>
              <p:nvPr/>
            </p:nvSpPr>
            <p:spPr>
              <a:xfrm>
                <a:off x="3601601" y="2572367"/>
                <a:ext cx="1478929" cy="30777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9" tIns="45719" rIns="45719" bIns="45719" numCol="1" spcCol="38100" rtlCol="0" anchor="t">
                <a:spAutoFit/>
              </a:bodyPr>
              <a:lstStyle/>
              <a:p>
                <a:pPr algn="l" rtl="0" latinLnBrk="1" hangingPunct="0"/>
                <a:r>
                  <a:rPr lang="en-US" sz="1400" dirty="0" smtClean="0">
                    <a:solidFill>
                      <a:srgbClr val="C00000"/>
                    </a:solidFill>
                  </a:rPr>
                  <a:t>[0.40    0.45    0.05]</a:t>
                </a:r>
                <a:endParaRPr lang="en-US" sz="1400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55" name="TextBox 54"/>
              <p:cNvSpPr txBox="1"/>
              <p:nvPr/>
            </p:nvSpPr>
            <p:spPr>
              <a:xfrm>
                <a:off x="3601601" y="2081323"/>
                <a:ext cx="1478929" cy="30777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9" tIns="45719" rIns="45719" bIns="45719" numCol="1" spcCol="38100" rtlCol="0" anchor="t">
                <a:spAutoFit/>
              </a:bodyPr>
              <a:lstStyle/>
              <a:p>
                <a:pPr marL="0" marR="0" indent="0" algn="l" defTabSz="4572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sz="1400" dirty="0" smtClean="0">
                    <a:solidFill>
                      <a:srgbClr val="C00000"/>
                    </a:solidFill>
                  </a:rPr>
                  <a:t>[0.20    0.70    0.10]</a:t>
                </a:r>
                <a:endParaRPr kumimoji="0" lang="en-US" sz="1400" b="0" i="0" u="none" strike="noStrike" cap="none" spc="0" normalizeH="0" baseline="0" dirty="0">
                  <a:ln>
                    <a:noFill/>
                  </a:ln>
                  <a:solidFill>
                    <a:srgbClr val="C00000"/>
                  </a:solidFill>
                  <a:effectLst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6" name="TextBox 55"/>
              <p:cNvSpPr txBox="1"/>
              <p:nvPr/>
            </p:nvSpPr>
            <p:spPr>
              <a:xfrm>
                <a:off x="3604328" y="4145980"/>
                <a:ext cx="1478929" cy="30777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9" tIns="45719" rIns="45719" bIns="45719" numCol="1" spcCol="38100" rtlCol="0" anchor="t">
                <a:spAutoFit/>
              </a:bodyPr>
              <a:lstStyle/>
              <a:p>
                <a:pPr algn="l" rtl="0" latinLnBrk="1" hangingPunct="0"/>
                <a:r>
                  <a:rPr lang="en-US" sz="1400" dirty="0" smtClean="0">
                    <a:solidFill>
                      <a:srgbClr val="7030A0"/>
                    </a:solidFill>
                  </a:rPr>
                  <a:t>[0.40    0.25    0.35]</a:t>
                </a:r>
                <a:endParaRPr lang="en-US" sz="1400" dirty="0">
                  <a:solidFill>
                    <a:srgbClr val="7030A0"/>
                  </a:solidFill>
                </a:endParaRPr>
              </a:p>
            </p:txBody>
          </p:sp>
          <mc:AlternateContent xmlns:mc="http://schemas.openxmlformats.org/markup-compatibility/2006">
            <mc:Choice xmlns:a14="http://schemas.microsoft.com/office/drawing/2010/main" xmlns="" Requires="a14">
              <p:sp>
                <p:nvSpPr>
                  <p:cNvPr id="57" name="TextBox 56"/>
                  <p:cNvSpPr txBox="1"/>
                  <p:nvPr/>
                </p:nvSpPr>
                <p:spPr>
                  <a:xfrm>
                    <a:off x="3078029" y="4165539"/>
                    <a:ext cx="463652" cy="246221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none" lIns="0" tIns="0" rIns="0" bIns="0" numCol="1" spcCol="38100" rtlCol="0" anchor="t">
                    <a:spAutoFit/>
                  </a:bodyPr>
                  <a:lstStyle/>
                  <a:p>
                    <a:pPr algn="l" rtl="0" latinLnBrk="1" hangingPunct="0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0" lang="en-US" sz="16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charset="0"/>
                                  <a:ea typeface="Calibri"/>
                                  <a:cs typeface="Calibri"/>
                                  <a:sym typeface="Calibri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1600" i="1">
                                      <a:solidFill>
                                        <a:srgbClr val="000000"/>
                                      </a:solidFill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600" i="1">
                                      <a:solidFill>
                                        <a:srgbClr val="000000"/>
                                      </a:solidFill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kumimoji="0" lang="en-US" sz="16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charset="0"/>
                                  <a:ea typeface="Calibri"/>
                                  <a:cs typeface="Calibri"/>
                                  <a:sym typeface="Calibri"/>
                                </a:rPr>
                                <m:t>𝑛</m:t>
                              </m:r>
                            </m:sub>
                          </m:sSub>
                          <m:r>
                            <a:rPr kumimoji="0" lang="en-US" sz="1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charset="0"/>
                              <a:ea typeface="Calibri"/>
                              <a:cs typeface="Calibri"/>
                              <a:sym typeface="Calibri"/>
                            </a:rPr>
                            <m:t>=</m:t>
                          </m:r>
                        </m:oMath>
                      </m:oMathPara>
                    </a14:m>
                    <a:endParaRPr kumimoji="0" lang="en-US" sz="1600" b="0" i="0" u="none" strike="noStrike" cap="none" spc="0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ea typeface="Calibri"/>
                      <a:cs typeface="Calibri"/>
                      <a:sym typeface="Calibri"/>
                    </a:endParaRPr>
                  </a:p>
                </p:txBody>
              </p:sp>
            </mc:Choice>
            <mc:Fallback>
              <p:sp>
                <p:nvSpPr>
                  <p:cNvPr id="57" name="TextBox 5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078029" y="4165539"/>
                    <a:ext cx="463652" cy="246221"/>
                  </a:xfrm>
                  <a:prstGeom prst="rect">
                    <a:avLst/>
                  </a:prstGeom>
                  <a:blipFill rotWithShape="0">
                    <a:blip r:embed="rId10"/>
                    <a:stretch>
                      <a:fillRect l="-10526" t="-17073" r="-3947" b="-21951"/>
                    </a:stretch>
                  </a:blipFill>
                  <a:ln w="12700" cap="flat">
                    <a:noFill/>
                    <a:miter lim="400000"/>
                  </a:ln>
                  <a:effectLst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xmlns="" Requires="a14">
              <p:sp>
                <p:nvSpPr>
                  <p:cNvPr id="58" name="TextBox 57"/>
                  <p:cNvSpPr txBox="1"/>
                  <p:nvPr/>
                </p:nvSpPr>
                <p:spPr>
                  <a:xfrm>
                    <a:off x="3082429" y="2604480"/>
                    <a:ext cx="461665" cy="246221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none" lIns="0" tIns="0" rIns="0" bIns="0" numCol="1" spcCol="38100" rtlCol="0" anchor="t">
                    <a:spAutoFit/>
                  </a:bodyPr>
                  <a:lstStyle/>
                  <a:p>
                    <a:pPr algn="l" rtl="0" latinLnBrk="1" hangingPunct="0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0" lang="en-US" sz="16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charset="0"/>
                                  <a:ea typeface="Calibri"/>
                                  <a:cs typeface="Calibri"/>
                                  <a:sym typeface="Calibri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1600" i="1">
                                      <a:solidFill>
                                        <a:srgbClr val="000000"/>
                                      </a:solidFill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600" i="1">
                                      <a:solidFill>
                                        <a:srgbClr val="000000"/>
                                      </a:solidFill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kumimoji="0" lang="en-US" sz="16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charset="0"/>
                                  <a:ea typeface="Calibri"/>
                                  <a:cs typeface="Calibri"/>
                                  <a:sym typeface="Calibri"/>
                                </a:rPr>
                                <m:t>3</m:t>
                              </m:r>
                            </m:sub>
                          </m:sSub>
                          <m:r>
                            <a:rPr kumimoji="0" lang="en-US" sz="1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charset="0"/>
                              <a:ea typeface="Calibri"/>
                              <a:cs typeface="Calibri"/>
                              <a:sym typeface="Calibri"/>
                            </a:rPr>
                            <m:t>=</m:t>
                          </m:r>
                        </m:oMath>
                      </m:oMathPara>
                    </a14:m>
                    <a:endParaRPr kumimoji="0" lang="en-US" sz="1600" b="0" i="0" u="none" strike="noStrike" cap="none" spc="0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ea typeface="Calibri"/>
                      <a:cs typeface="Calibri"/>
                      <a:sym typeface="Calibri"/>
                    </a:endParaRPr>
                  </a:p>
                </p:txBody>
              </p:sp>
            </mc:Choice>
            <mc:Fallback>
              <p:sp>
                <p:nvSpPr>
                  <p:cNvPr id="58" name="TextBox 5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082429" y="2604480"/>
                    <a:ext cx="461665" cy="246221"/>
                  </a:xfrm>
                  <a:prstGeom prst="rect">
                    <a:avLst/>
                  </a:prstGeom>
                  <a:blipFill rotWithShape="0">
                    <a:blip r:embed="rId11"/>
                    <a:stretch>
                      <a:fillRect l="-10526" t="-17500" r="-3947" b="-25000"/>
                    </a:stretch>
                  </a:blipFill>
                  <a:ln w="12700" cap="flat">
                    <a:noFill/>
                    <a:miter lim="400000"/>
                  </a:ln>
                  <a:effectLst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xmlns="" Requires="a14">
              <p:sp>
                <p:nvSpPr>
                  <p:cNvPr id="59" name="TextBox 58"/>
                  <p:cNvSpPr txBox="1"/>
                  <p:nvPr/>
                </p:nvSpPr>
                <p:spPr>
                  <a:xfrm>
                    <a:off x="3079216" y="2102860"/>
                    <a:ext cx="461665" cy="246221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none" lIns="0" tIns="0" rIns="0" bIns="0" numCol="1" spcCol="38100" rtlCol="0" anchor="t">
                    <a:spAutoFit/>
                  </a:bodyPr>
                  <a:lstStyle/>
                  <a:p>
                    <a:pPr algn="l" rtl="0" latinLnBrk="1" hangingPunct="0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0" lang="en-US" sz="16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charset="0"/>
                                  <a:ea typeface="Calibri"/>
                                  <a:cs typeface="Calibri"/>
                                  <a:sym typeface="Calibri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sz="1600" i="1">
                                      <a:solidFill>
                                        <a:srgbClr val="000000"/>
                                      </a:solidFill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1600" i="1">
                                      <a:solidFill>
                                        <a:srgbClr val="000000"/>
                                      </a:solidFill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kumimoji="0" lang="en-US" sz="16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charset="0"/>
                                  <a:ea typeface="Calibri"/>
                                  <a:cs typeface="Calibri"/>
                                  <a:sym typeface="Calibri"/>
                                </a:rPr>
                                <m:t>2</m:t>
                              </m:r>
                            </m:sub>
                          </m:sSub>
                          <m:r>
                            <a:rPr kumimoji="0" lang="en-US" sz="1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charset="0"/>
                              <a:ea typeface="Calibri"/>
                              <a:cs typeface="Calibri"/>
                              <a:sym typeface="Calibri"/>
                            </a:rPr>
                            <m:t>=</m:t>
                          </m:r>
                        </m:oMath>
                      </m:oMathPara>
                    </a14:m>
                    <a:endParaRPr kumimoji="0" lang="en-US" sz="1600" b="0" i="0" u="none" strike="noStrike" cap="none" spc="0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ea typeface="Calibri"/>
                      <a:cs typeface="Calibri"/>
                      <a:sym typeface="Calibri"/>
                    </a:endParaRPr>
                  </a:p>
                </p:txBody>
              </p:sp>
            </mc:Choice>
            <mc:Fallback>
              <p:sp>
                <p:nvSpPr>
                  <p:cNvPr id="59" name="TextBox 5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079216" y="2102860"/>
                    <a:ext cx="461665" cy="246221"/>
                  </a:xfrm>
                  <a:prstGeom prst="rect">
                    <a:avLst/>
                  </a:prstGeom>
                  <a:blipFill rotWithShape="0">
                    <a:blip r:embed="rId12"/>
                    <a:stretch>
                      <a:fillRect l="-10526" t="-20000" r="-2632" b="-25000"/>
                    </a:stretch>
                  </a:blipFill>
                  <a:ln w="12700" cap="flat">
                    <a:noFill/>
                    <a:miter lim="400000"/>
                  </a:ln>
                  <a:effectLst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xmlns="" Requires="a14">
              <p:sp>
                <p:nvSpPr>
                  <p:cNvPr id="60" name="TextBox 59"/>
                  <p:cNvSpPr txBox="1"/>
                  <p:nvPr/>
                </p:nvSpPr>
                <p:spPr>
                  <a:xfrm>
                    <a:off x="3075302" y="1601240"/>
                    <a:ext cx="456920" cy="246221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none" lIns="0" tIns="0" rIns="0" bIns="0" numCol="1" spcCol="38100" rtlCol="0" anchor="t">
                    <a:spAutoFit/>
                  </a:bodyPr>
                  <a:lstStyle/>
                  <a:p>
                    <a:pPr marL="0" marR="0" indent="0" algn="l" defTabSz="457200" rtl="0" fontAlgn="auto" latinLnBrk="1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0" lang="en-US" sz="16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charset="0"/>
                                  <a:ea typeface="Calibri"/>
                                  <a:cs typeface="Calibri"/>
                                  <a:sym typeface="Calibri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kumimoji="0" lang="en-US" sz="16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charset="0"/>
                                      <a:ea typeface="Calibri"/>
                                      <a:cs typeface="Calibri"/>
                                      <a:sym typeface="Calibri"/>
                                    </a:rPr>
                                  </m:ctrlPr>
                                </m:accPr>
                                <m:e>
                                  <m:r>
                                    <a:rPr kumimoji="0" lang="en-US" sz="1600" b="0" i="1" u="none" strike="noStrike" cap="none" spc="0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FillTx/>
                                      <a:latin typeface="Cambria Math" charset="0"/>
                                      <a:ea typeface="Calibri"/>
                                      <a:cs typeface="Calibri"/>
                                      <a:sym typeface="Calibri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kumimoji="0" lang="en-US" sz="16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charset="0"/>
                                  <a:ea typeface="Calibri"/>
                                  <a:cs typeface="Calibri"/>
                                  <a:sym typeface="Calibri"/>
                                </a:rPr>
                                <m:t>1</m:t>
                              </m:r>
                            </m:sub>
                          </m:sSub>
                          <m:r>
                            <a:rPr kumimoji="0" lang="en-US" sz="1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charset="0"/>
                              <a:ea typeface="Calibri"/>
                              <a:cs typeface="Calibri"/>
                              <a:sym typeface="Calibri"/>
                            </a:rPr>
                            <m:t>=</m:t>
                          </m:r>
                        </m:oMath>
                      </m:oMathPara>
                    </a14:m>
                    <a:endParaRPr kumimoji="0" lang="en-US" sz="1600" b="0" i="0" u="none" strike="noStrike" cap="none" spc="0" normalizeH="0" baseline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ea typeface="Calibri"/>
                      <a:cs typeface="Calibri"/>
                      <a:sym typeface="Calibri"/>
                    </a:endParaRPr>
                  </a:p>
                </p:txBody>
              </p:sp>
            </mc:Choice>
            <mc:Fallback>
              <p:sp>
                <p:nvSpPr>
                  <p:cNvPr id="60" name="TextBox 5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075302" y="1601240"/>
                    <a:ext cx="456920" cy="246221"/>
                  </a:xfrm>
                  <a:prstGeom prst="rect">
                    <a:avLst/>
                  </a:prstGeom>
                  <a:blipFill rotWithShape="0">
                    <a:blip r:embed="rId13"/>
                    <a:stretch>
                      <a:fillRect l="-10667" t="-17073" r="-5333" b="-21951"/>
                    </a:stretch>
                  </a:blipFill>
                  <a:ln w="12700" cap="flat">
                    <a:noFill/>
                    <a:miter lim="400000"/>
                  </a:ln>
                  <a:effectLst/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52" name="Rectangle 51"/>
            <p:cNvSpPr/>
            <p:nvPr/>
          </p:nvSpPr>
          <p:spPr>
            <a:xfrm>
              <a:off x="4006511" y="1210204"/>
              <a:ext cx="885179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dirty="0" smtClean="0">
                  <a:solidFill>
                    <a:srgbClr val="7030A0"/>
                  </a:solidFill>
                </a:rPr>
                <a:t>predictions</a:t>
              </a:r>
              <a:endParaRPr 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xmlns="" val="164068792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>
            <a:spLocks noGrp="1"/>
          </p:cNvSpPr>
          <p:nvPr>
            <p:ph type="sldNum" sz="quarter" idx="4294967295"/>
          </p:nvPr>
        </p:nvSpPr>
        <p:spPr>
          <a:xfrm>
            <a:off x="7010400" y="4852988"/>
            <a:ext cx="2133600" cy="28257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300">
                <a:solidFill>
                  <a:srgbClr val="FFFFFF"/>
                </a:solidFill>
              </a:rPr>
              <a:pPr lvl="0">
                <a:defRPr sz="1800">
                  <a:solidFill>
                    <a:srgbClr val="000000"/>
                  </a:solidFill>
                </a:defRPr>
              </a:pPr>
              <a:t>33</a:t>
            </a:fld>
            <a:endParaRPr sz="1300">
              <a:solidFill>
                <a:srgbClr val="FFFFFF"/>
              </a:solidFill>
            </a:endParaRPr>
          </a:p>
        </p:txBody>
      </p:sp>
      <p:sp>
        <p:nvSpPr>
          <p:cNvPr id="28" name="Shape 28"/>
          <p:cNvSpPr/>
          <p:nvPr/>
        </p:nvSpPr>
        <p:spPr>
          <a:xfrm>
            <a:off x="-50801" y="256674"/>
            <a:ext cx="9194801" cy="584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/>
          <a:lstStyle>
            <a:lvl1pPr algn="ctr">
              <a:defRPr sz="3200">
                <a:solidFill>
                  <a:srgbClr val="215380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3200" dirty="0" smtClean="0">
                <a:solidFill>
                  <a:srgbClr val="215380"/>
                </a:solidFill>
              </a:rPr>
              <a:t>Supervised Learning – Linear </a:t>
            </a:r>
            <a:r>
              <a:rPr lang="en-US" sz="3200" dirty="0" err="1" smtClean="0">
                <a:solidFill>
                  <a:srgbClr val="215380"/>
                </a:solidFill>
              </a:rPr>
              <a:t>Softmax</a:t>
            </a:r>
            <a:endParaRPr sz="3200" dirty="0">
              <a:solidFill>
                <a:srgbClr val="215380"/>
              </a:solidFill>
            </a:endParaRPr>
          </a:p>
        </p:txBody>
      </p:sp>
      <p:grpSp>
        <p:nvGrpSpPr>
          <p:cNvPr id="3" name="Group 9"/>
          <p:cNvGrpSpPr/>
          <p:nvPr/>
        </p:nvGrpSpPr>
        <p:grpSpPr>
          <a:xfrm>
            <a:off x="3075302" y="1571799"/>
            <a:ext cx="1322349" cy="307775"/>
            <a:chOff x="3075302" y="1571799"/>
            <a:chExt cx="1322349" cy="307775"/>
          </a:xfrm>
        </p:grpSpPr>
        <p:sp>
          <p:nvSpPr>
            <p:cNvPr id="12" name="TextBox 11"/>
            <p:cNvSpPr txBox="1"/>
            <p:nvPr/>
          </p:nvSpPr>
          <p:spPr>
            <a:xfrm>
              <a:off x="3601601" y="1571799"/>
              <a:ext cx="79605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b="0" i="0" u="none" strike="noStrike" cap="none" spc="0" normalizeH="0" baseline="0" dirty="0" smtClean="0">
                  <a:ln>
                    <a:noFill/>
                  </a:ln>
                  <a:solidFill>
                    <a:srgbClr val="7030A0"/>
                  </a:solidFill>
                  <a:effectLst/>
                  <a:uFillTx/>
                  <a:latin typeface="Calibri"/>
                  <a:ea typeface="Calibri"/>
                  <a:cs typeface="Calibri"/>
                  <a:sym typeface="Calibri"/>
                </a:rPr>
                <a:t>[1</a:t>
              </a:r>
              <a:r>
                <a:rPr kumimoji="0" lang="en-US" sz="1400" b="0" i="0" u="none" strike="noStrike" cap="none" spc="0" normalizeH="0" dirty="0" smtClean="0">
                  <a:ln>
                    <a:noFill/>
                  </a:ln>
                  <a:solidFill>
                    <a:srgbClr val="7030A0"/>
                  </a:solidFill>
                  <a:effectLst/>
                  <a:uFillTx/>
                  <a:latin typeface="Calibri"/>
                  <a:ea typeface="Calibri"/>
                  <a:cs typeface="Calibri"/>
                  <a:sym typeface="Calibri"/>
                </a:rPr>
                <a:t>    0    0]</a:t>
              </a:r>
              <a:endParaRPr kumimoji="0" lang="en-US" sz="1400" b="0" i="0" u="none" strike="noStrike" cap="none" spc="0" normalizeH="0" baseline="0" dirty="0">
                <a:ln>
                  <a:noFill/>
                </a:ln>
                <a:solidFill>
                  <a:srgbClr val="7030A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mc:AlternateContent xmlns:mc="http://schemas.openxmlformats.org/markup-compatibility/2006">
          <mc:Choice xmlns:a14="http://schemas.microsoft.com/office/drawing/2010/main" xmlns="" Requires="a14">
            <p:sp>
              <p:nvSpPr>
                <p:cNvPr id="36" name="TextBox 35"/>
                <p:cNvSpPr txBox="1"/>
                <p:nvPr/>
              </p:nvSpPr>
              <p:spPr>
                <a:xfrm>
                  <a:off x="3075302" y="1601240"/>
                  <a:ext cx="433132" cy="24622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0" tIns="0" rIns="0" bIns="0" numCol="1" spcCol="38100" rtlCol="0" anchor="t">
                  <a:spAutoFit/>
                </a:bodyPr>
                <a:lstStyle/>
                <a:p>
                  <a:pPr marL="0" marR="0" indent="0" algn="l" defTabSz="4572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16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charset="0"/>
                                <a:ea typeface="Calibri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kumimoji="0" lang="en-US" sz="16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charset="0"/>
                                <a:ea typeface="Calibri"/>
                                <a:cs typeface="Calibri"/>
                                <a:sym typeface="Calibri"/>
                              </a:rPr>
                              <m:t>𝑦</m:t>
                            </m:r>
                          </m:e>
                          <m:sub>
                            <m:r>
                              <a:rPr kumimoji="0" lang="en-US" sz="16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charset="0"/>
                                <a:ea typeface="Calibri"/>
                                <a:cs typeface="Calibri"/>
                                <a:sym typeface="Calibri"/>
                              </a:rPr>
                              <m:t>𝑖</m:t>
                            </m:r>
                          </m:sub>
                        </m:sSub>
                        <m:r>
                          <a:rPr kumimoji="0" lang="en-US" sz="16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charset="0"/>
                            <a:ea typeface="Calibri"/>
                            <a:cs typeface="Calibri"/>
                            <a:sym typeface="Calibri"/>
                          </a:rPr>
                          <m:t>=</m:t>
                        </m:r>
                      </m:oMath>
                    </m:oMathPara>
                  </a14:m>
                  <a:endParaRPr kumimoji="0" lang="en-US" sz="16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>
            <p:sp>
              <p:nvSpPr>
                <p:cNvPr id="36" name="TextBox 3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75302" y="1601240"/>
                  <a:ext cx="433132" cy="246221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l="-11111" r="-4167" b="-25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30" name="TextBox 29"/>
              <p:cNvSpPr txBox="1"/>
              <p:nvPr/>
            </p:nvSpPr>
            <p:spPr>
              <a:xfrm>
                <a:off x="614539" y="1606213"/>
                <a:ext cx="2085123" cy="24622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t">
                <a:spAutoFit/>
              </a:bodyPr>
              <a:lstStyle/>
              <a:p>
                <a:pPr marL="0" marR="0" indent="0" algn="l" defTabSz="4572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charset="0"/>
                              <a:ea typeface="Calibri"/>
                              <a:cs typeface="Calibri"/>
                              <a:sym typeface="Calibri"/>
                            </a:rPr>
                          </m:ctrlPr>
                        </m:sSubPr>
                        <m:e>
                          <m:r>
                            <a:rPr kumimoji="0" lang="en-US" sz="1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charset="0"/>
                              <a:ea typeface="Calibri"/>
                              <a:cs typeface="Calibri"/>
                              <a:sym typeface="Calibri"/>
                            </a:rPr>
                            <m:t>𝑥</m:t>
                          </m:r>
                        </m:e>
                        <m:sub>
                          <m:r>
                            <a:rPr kumimoji="0" lang="en-US" sz="1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charset="0"/>
                              <a:ea typeface="Calibri"/>
                              <a:cs typeface="Calibri"/>
                              <a:sym typeface="Calibri"/>
                            </a:rPr>
                            <m:t>𝑖</m:t>
                          </m:r>
                        </m:sub>
                      </m:sSub>
                      <m:r>
                        <a:rPr kumimoji="0" lang="en-US" sz="16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charset="0"/>
                          <a:ea typeface="Calibri"/>
                          <a:cs typeface="Calibri"/>
                          <a:sym typeface="Calibri"/>
                        </a:rPr>
                        <m:t>=[</m:t>
                      </m:r>
                      <m:sSub>
                        <m:sSubPr>
                          <m:ctrlPr>
                            <a:rPr kumimoji="0" lang="en-US" sz="1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FillTx/>
                              <a:latin typeface="Cambria Math" charset="0"/>
                              <a:ea typeface="Calibri"/>
                              <a:cs typeface="Calibri"/>
                              <a:sym typeface="Calibri"/>
                            </a:rPr>
                          </m:ctrlPr>
                        </m:sSubPr>
                        <m:e>
                          <m:r>
                            <a:rPr kumimoji="0" lang="en-US" sz="1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FillTx/>
                              <a:latin typeface="Cambria Math" charset="0"/>
                              <a:ea typeface="Calibri"/>
                              <a:cs typeface="Calibri"/>
                              <a:sym typeface="Calibri"/>
                            </a:rPr>
                            <m:t>𝑥</m:t>
                          </m:r>
                        </m:e>
                        <m:sub>
                          <m:r>
                            <a:rPr kumimoji="0" lang="en-US" sz="1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FillTx/>
                              <a:latin typeface="Cambria Math" charset="0"/>
                              <a:ea typeface="Calibri"/>
                              <a:cs typeface="Calibri"/>
                              <a:sym typeface="Calibri"/>
                            </a:rPr>
                            <m:t>𝑖</m:t>
                          </m:r>
                          <m:r>
                            <a:rPr kumimoji="0" lang="en-US" sz="1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FillTx/>
                              <a:latin typeface="Cambria Math" charset="0"/>
                              <a:ea typeface="Calibri"/>
                              <a:cs typeface="Calibri"/>
                              <a:sym typeface="Calibri"/>
                            </a:rPr>
                            <m:t>1</m:t>
                          </m:r>
                        </m:sub>
                      </m:sSub>
                      <m:r>
                        <a:rPr kumimoji="0" lang="en-US" sz="16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FillTx/>
                          <a:latin typeface="Cambria Math" charset="0"/>
                          <a:ea typeface="Calibri"/>
                          <a:cs typeface="Calibri"/>
                          <a:sym typeface="Calibri"/>
                        </a:rPr>
                        <m:t> </m:t>
                      </m:r>
                      <m:sSub>
                        <m:sSubPr>
                          <m:ctrlPr>
                            <a:rPr kumimoji="0" lang="en-US" sz="1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FillTx/>
                              <a:latin typeface="Cambria Math" charset="0"/>
                              <a:ea typeface="Calibri"/>
                              <a:cs typeface="Calibri"/>
                              <a:sym typeface="Calibri"/>
                            </a:rPr>
                          </m:ctrlPr>
                        </m:sSubPr>
                        <m:e>
                          <m:r>
                            <a:rPr kumimoji="0" lang="en-US" sz="1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FillTx/>
                              <a:latin typeface="Cambria Math" charset="0"/>
                              <a:ea typeface="Calibri"/>
                              <a:cs typeface="Calibri"/>
                              <a:sym typeface="Calibri"/>
                            </a:rPr>
                            <m:t>  </m:t>
                          </m:r>
                          <m:r>
                            <a:rPr kumimoji="0" lang="en-US" sz="1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FillTx/>
                              <a:latin typeface="Cambria Math" charset="0"/>
                              <a:ea typeface="Calibri"/>
                              <a:cs typeface="Calibri"/>
                              <a:sym typeface="Calibri"/>
                            </a:rPr>
                            <m:t>𝑥</m:t>
                          </m:r>
                        </m:e>
                        <m:sub>
                          <m:r>
                            <a:rPr kumimoji="0" lang="en-US" sz="1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FillTx/>
                              <a:latin typeface="Cambria Math" charset="0"/>
                              <a:ea typeface="Calibri"/>
                              <a:cs typeface="Calibri"/>
                              <a:sym typeface="Calibri"/>
                            </a:rPr>
                            <m:t>𝑖</m:t>
                          </m:r>
                          <m:r>
                            <a:rPr kumimoji="0" lang="en-US" sz="1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FillTx/>
                              <a:latin typeface="Cambria Math" charset="0"/>
                              <a:ea typeface="Calibri"/>
                              <a:cs typeface="Calibri"/>
                              <a:sym typeface="Calibri"/>
                            </a:rPr>
                            <m:t>2</m:t>
                          </m:r>
                        </m:sub>
                      </m:sSub>
                      <m:r>
                        <a:rPr kumimoji="0" lang="en-US" sz="16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FillTx/>
                          <a:latin typeface="Cambria Math" charset="0"/>
                          <a:ea typeface="Calibri"/>
                          <a:cs typeface="Calibri"/>
                          <a:sym typeface="Calibri"/>
                        </a:rPr>
                        <m:t>   </m:t>
                      </m:r>
                      <m:sSub>
                        <m:sSubPr>
                          <m:ctrlPr>
                            <a:rPr kumimoji="0" lang="en-US" sz="1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FillTx/>
                              <a:latin typeface="Cambria Math" charset="0"/>
                              <a:ea typeface="Calibri"/>
                              <a:cs typeface="Calibri"/>
                              <a:sym typeface="Calibri"/>
                            </a:rPr>
                          </m:ctrlPr>
                        </m:sSubPr>
                        <m:e>
                          <m:r>
                            <a:rPr kumimoji="0" lang="en-US" sz="1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FillTx/>
                              <a:latin typeface="Cambria Math" charset="0"/>
                              <a:ea typeface="Calibri"/>
                              <a:cs typeface="Calibri"/>
                              <a:sym typeface="Calibri"/>
                            </a:rPr>
                            <m:t>𝑥</m:t>
                          </m:r>
                        </m:e>
                        <m:sub>
                          <m:r>
                            <a:rPr kumimoji="0" lang="en-US" sz="1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FillTx/>
                              <a:latin typeface="Cambria Math" charset="0"/>
                              <a:ea typeface="Calibri"/>
                              <a:cs typeface="Calibri"/>
                              <a:sym typeface="Calibri"/>
                            </a:rPr>
                            <m:t>𝑖</m:t>
                          </m:r>
                          <m:r>
                            <a:rPr kumimoji="0" lang="en-US" sz="1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FillTx/>
                              <a:latin typeface="Cambria Math" charset="0"/>
                              <a:ea typeface="Calibri"/>
                              <a:cs typeface="Calibri"/>
                              <a:sym typeface="Calibri"/>
                            </a:rPr>
                            <m:t>3</m:t>
                          </m:r>
                        </m:sub>
                      </m:sSub>
                      <m:r>
                        <a:rPr kumimoji="0" lang="en-US" sz="16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FillTx/>
                          <a:latin typeface="Cambria Math" charset="0"/>
                          <a:ea typeface="Calibri"/>
                          <a:cs typeface="Calibri"/>
                          <a:sym typeface="Calibri"/>
                        </a:rPr>
                        <m:t> </m:t>
                      </m:r>
                      <m:sSub>
                        <m:sSubPr>
                          <m:ctrlPr>
                            <a:rPr kumimoji="0" lang="en-US" sz="1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FillTx/>
                              <a:latin typeface="Cambria Math" charset="0"/>
                              <a:ea typeface="Calibri"/>
                              <a:cs typeface="Calibri"/>
                              <a:sym typeface="Calibri"/>
                            </a:rPr>
                          </m:ctrlPr>
                        </m:sSubPr>
                        <m:e>
                          <m:r>
                            <a:rPr kumimoji="0" lang="en-US" sz="1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FillTx/>
                              <a:latin typeface="Cambria Math" charset="0"/>
                              <a:ea typeface="Calibri"/>
                              <a:cs typeface="Calibri"/>
                              <a:sym typeface="Calibri"/>
                            </a:rPr>
                            <m:t>  </m:t>
                          </m:r>
                          <m:r>
                            <a:rPr kumimoji="0" lang="en-US" sz="1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FillTx/>
                              <a:latin typeface="Cambria Math" charset="0"/>
                              <a:ea typeface="Calibri"/>
                              <a:cs typeface="Calibri"/>
                              <a:sym typeface="Calibri"/>
                            </a:rPr>
                            <m:t>𝑥</m:t>
                          </m:r>
                        </m:e>
                        <m:sub>
                          <m:r>
                            <a:rPr kumimoji="0" lang="en-US" sz="1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FillTx/>
                              <a:latin typeface="Cambria Math" charset="0"/>
                              <a:ea typeface="Calibri"/>
                              <a:cs typeface="Calibri"/>
                              <a:sym typeface="Calibri"/>
                            </a:rPr>
                            <m:t>𝑖</m:t>
                          </m:r>
                          <m:r>
                            <a:rPr kumimoji="0" lang="en-US" sz="1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FillTx/>
                              <a:latin typeface="Cambria Math" charset="0"/>
                              <a:ea typeface="Calibri"/>
                              <a:cs typeface="Calibri"/>
                              <a:sym typeface="Calibri"/>
                            </a:rPr>
                            <m:t>4</m:t>
                          </m:r>
                        </m:sub>
                      </m:sSub>
                      <m:r>
                        <a:rPr kumimoji="0" lang="en-US" sz="16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charset="0"/>
                          <a:ea typeface="Calibri"/>
                          <a:cs typeface="Calibri"/>
                          <a:sym typeface="Calibri"/>
                        </a:rPr>
                        <m:t>]</m:t>
                      </m:r>
                    </m:oMath>
                  </m:oMathPara>
                </a14:m>
                <a:endParaRPr kumimoji="0" lang="en-US" sz="1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ea typeface="Calibri"/>
                  <a:cs typeface="Calibri"/>
                  <a:sym typeface="Calibri"/>
                </a:endParaRPr>
              </a:p>
            </p:txBody>
          </p:sp>
        </mc:Choice>
        <mc:Fallback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539" y="1606213"/>
                <a:ext cx="2085123" cy="246221"/>
              </a:xfrm>
              <a:prstGeom prst="rect">
                <a:avLst/>
              </a:prstGeom>
              <a:blipFill rotWithShape="0">
                <a:blip r:embed="rId3"/>
                <a:stretch>
                  <a:fillRect l="-292" t="-136585" r="-2339" b="-170732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xmlns="" Requires="a14">
          <p:sp>
            <p:nvSpPr>
              <p:cNvPr id="60" name="TextBox 59"/>
              <p:cNvSpPr txBox="1"/>
              <p:nvPr/>
            </p:nvSpPr>
            <p:spPr>
              <a:xfrm>
                <a:off x="5173517" y="1601240"/>
                <a:ext cx="1738874" cy="24622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t">
                <a:spAutoFit/>
              </a:bodyPr>
              <a:lstStyle/>
              <a:p>
                <a:pPr marL="0" marR="0" indent="0" algn="l" defTabSz="4572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charset="0"/>
                              <a:ea typeface="Calibri"/>
                              <a:cs typeface="Calibri"/>
                              <a:sym typeface="Calibri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0" lang="en-US" sz="16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charset="0"/>
                                  <a:ea typeface="Calibri"/>
                                  <a:cs typeface="Calibri"/>
                                  <a:sym typeface="Calibri"/>
                                </a:rPr>
                              </m:ctrlPr>
                            </m:accPr>
                            <m:e>
                              <m:r>
                                <a:rPr kumimoji="0" lang="en-US" sz="16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charset="0"/>
                                  <a:ea typeface="Calibri"/>
                                  <a:cs typeface="Calibri"/>
                                  <a:sym typeface="Calibri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kumimoji="0" lang="en-US" sz="1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charset="0"/>
                              <a:ea typeface="Calibri"/>
                              <a:cs typeface="Calibri"/>
                              <a:sym typeface="Calibri"/>
                            </a:rPr>
                            <m:t>𝑖</m:t>
                          </m:r>
                        </m:sub>
                      </m:sSub>
                      <m:r>
                        <a:rPr kumimoji="0" lang="en-US" sz="16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charset="0"/>
                          <a:ea typeface="Calibri"/>
                          <a:cs typeface="Calibri"/>
                          <a:sym typeface="Calibri"/>
                        </a:rPr>
                        <m:t>=   [</m:t>
                      </m:r>
                      <m:sSub>
                        <m:sSubPr>
                          <m:ctrlPr>
                            <a:rPr kumimoji="0" lang="en-US" sz="1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charset="0"/>
                              <a:ea typeface="Calibri"/>
                              <a:cs typeface="Calibri"/>
                              <a:sym typeface="Calibri"/>
                            </a:rPr>
                          </m:ctrlPr>
                        </m:sSubPr>
                        <m:e>
                          <m:r>
                            <a:rPr kumimoji="0" lang="en-US" sz="1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charset="0"/>
                              <a:ea typeface="Calibri"/>
                              <a:cs typeface="Calibri"/>
                              <a:sym typeface="Calibri"/>
                            </a:rPr>
                            <m:t>𝑓</m:t>
                          </m:r>
                        </m:e>
                        <m:sub>
                          <m:r>
                            <a:rPr kumimoji="0" lang="en-US" sz="1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charset="0"/>
                              <a:ea typeface="Calibri"/>
                              <a:cs typeface="Calibri"/>
                              <a:sym typeface="Calibri"/>
                            </a:rPr>
                            <m:t>𝑐</m:t>
                          </m:r>
                        </m:sub>
                      </m:sSub>
                      <m:r>
                        <a:rPr kumimoji="0" lang="en-US" sz="16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charset="0"/>
                          <a:ea typeface="Calibri"/>
                          <a:cs typeface="Calibri"/>
                          <a:sym typeface="Calibri"/>
                        </a:rPr>
                        <m:t>     </m:t>
                      </m:r>
                      <m:sSub>
                        <m:sSubPr>
                          <m:ctrlPr>
                            <a:rPr kumimoji="0" lang="en-US" sz="1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FillTx/>
                              <a:latin typeface="Cambria Math" charset="0"/>
                              <a:ea typeface="Calibri"/>
                              <a:cs typeface="Calibri"/>
                              <a:sym typeface="Calibri"/>
                            </a:rPr>
                          </m:ctrlPr>
                        </m:sSubPr>
                        <m:e>
                          <m:r>
                            <a:rPr kumimoji="0" lang="en-US" sz="1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FillTx/>
                              <a:latin typeface="Cambria Math" charset="0"/>
                              <a:ea typeface="Calibri"/>
                              <a:cs typeface="Calibri"/>
                              <a:sym typeface="Calibri"/>
                            </a:rPr>
                            <m:t>𝑓</m:t>
                          </m:r>
                        </m:e>
                        <m:sub>
                          <m:r>
                            <a:rPr kumimoji="0" lang="en-US" sz="1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FillTx/>
                              <a:latin typeface="Cambria Math" charset="0"/>
                              <a:ea typeface="Calibri"/>
                              <a:cs typeface="Calibri"/>
                              <a:sym typeface="Calibri"/>
                            </a:rPr>
                            <m:t>𝑑</m:t>
                          </m:r>
                        </m:sub>
                      </m:sSub>
                      <m:r>
                        <a:rPr kumimoji="0" lang="en-US" sz="16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charset="0"/>
                          <a:ea typeface="Calibri"/>
                          <a:cs typeface="Calibri"/>
                          <a:sym typeface="Calibri"/>
                        </a:rPr>
                        <m:t>     </m:t>
                      </m:r>
                      <m:sSub>
                        <m:sSubPr>
                          <m:ctrlPr>
                            <a:rPr kumimoji="0" lang="en-US" sz="1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charset="0"/>
                              <a:ea typeface="Calibri"/>
                              <a:cs typeface="Calibri"/>
                              <a:sym typeface="Calibri"/>
                            </a:rPr>
                          </m:ctrlPr>
                        </m:sSubPr>
                        <m:e>
                          <m:r>
                            <a:rPr kumimoji="0" lang="en-US" sz="1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charset="0"/>
                              <a:ea typeface="Calibri"/>
                              <a:cs typeface="Calibri"/>
                              <a:sym typeface="Calibri"/>
                            </a:rPr>
                            <m:t>𝑓</m:t>
                          </m:r>
                        </m:e>
                        <m:sub>
                          <m:r>
                            <a:rPr kumimoji="0" lang="en-US" sz="1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charset="0"/>
                              <a:ea typeface="Calibri"/>
                              <a:cs typeface="Calibri"/>
                              <a:sym typeface="Calibri"/>
                            </a:rPr>
                            <m:t>𝑏</m:t>
                          </m:r>
                        </m:sub>
                      </m:sSub>
                      <m:r>
                        <a:rPr kumimoji="0" lang="en-US" sz="16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charset="0"/>
                          <a:ea typeface="Calibri"/>
                          <a:cs typeface="Calibri"/>
                          <a:sym typeface="Calibri"/>
                        </a:rPr>
                        <m:t>]</m:t>
                      </m:r>
                    </m:oMath>
                  </m:oMathPara>
                </a14:m>
                <a:endParaRPr kumimoji="0" lang="en-US" sz="1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ea typeface="Calibri"/>
                  <a:cs typeface="Calibri"/>
                  <a:sym typeface="Calibri"/>
                </a:endParaRPr>
              </a:p>
            </p:txBody>
          </p:sp>
        </mc:Choice>
        <mc:Fallback>
          <p:sp>
            <p:nvSpPr>
              <p:cNvPr id="60" name="TextBox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3517" y="1601240"/>
                <a:ext cx="1738874" cy="246221"/>
              </a:xfrm>
              <a:prstGeom prst="rect">
                <a:avLst/>
              </a:prstGeom>
              <a:blipFill rotWithShape="0">
                <a:blip r:embed="rId4"/>
                <a:stretch>
                  <a:fillRect l="-2807" t="-142500" r="-4211" b="-17500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xmlns="" Requires="a14">
          <p:sp>
            <p:nvSpPr>
              <p:cNvPr id="2" name="Rectangle 1"/>
              <p:cNvSpPr/>
              <p:nvPr/>
            </p:nvSpPr>
            <p:spPr>
              <a:xfrm>
                <a:off x="1554412" y="2077979"/>
                <a:ext cx="514350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𝑔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𝑐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𝑐</m:t>
                          </m:r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𝑖</m:t>
                          </m:r>
                          <m: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𝑐</m:t>
                          </m:r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𝑖</m:t>
                          </m:r>
                          <m: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𝑐</m:t>
                          </m:r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𝑖</m:t>
                          </m:r>
                          <m: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𝑐</m:t>
                          </m:r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4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𝑖</m:t>
                          </m:r>
                          <m: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4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4412" y="2077979"/>
                <a:ext cx="5143500" cy="369332"/>
              </a:xfrm>
              <a:prstGeom prst="rect">
                <a:avLst/>
              </a:prstGeom>
              <a:blipFill rotWithShape="0">
                <a:blip r:embed="rId5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xmlns="" Requires="a14">
          <p:sp>
            <p:nvSpPr>
              <p:cNvPr id="41" name="Rectangle 40"/>
              <p:cNvSpPr/>
              <p:nvPr/>
            </p:nvSpPr>
            <p:spPr>
              <a:xfrm>
                <a:off x="1699921" y="2446088"/>
                <a:ext cx="487017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𝑑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𝑑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𝑖</m:t>
                          </m:r>
                          <m: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𝑑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𝑖</m:t>
                          </m:r>
                          <m: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𝑑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𝑖</m:t>
                          </m:r>
                          <m: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𝑑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4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𝑖</m:t>
                          </m:r>
                          <m: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4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1" name="Rectangle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9921" y="2446088"/>
                <a:ext cx="4870179" cy="369332"/>
              </a:xfrm>
              <a:prstGeom prst="rect">
                <a:avLst/>
              </a:prstGeom>
              <a:blipFill rotWithShape="0">
                <a:blip r:embed="rId6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xmlns="" Requires="a14">
          <p:sp>
            <p:nvSpPr>
              <p:cNvPr id="42" name="Rectangle 41"/>
              <p:cNvSpPr/>
              <p:nvPr/>
            </p:nvSpPr>
            <p:spPr>
              <a:xfrm>
                <a:off x="1699921" y="2829143"/>
                <a:ext cx="485248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charset="0"/>
                            </a:rPr>
                            <m:t>𝑏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charset="0"/>
                            </a:rPr>
                            <m:t>𝑏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𝑖</m:t>
                          </m:r>
                          <m: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charset="0"/>
                            </a:rPr>
                            <m:t>𝑏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𝑖</m:t>
                          </m:r>
                          <m: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charset="0"/>
                            </a:rPr>
                            <m:t>𝑏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charset="0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𝑖</m:t>
                          </m:r>
                          <m: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charset="0"/>
                            </a:rPr>
                            <m:t>𝑏</m:t>
                          </m:r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charset="0"/>
                            </a:rPr>
                            <m:t>4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𝑖</m:t>
                          </m:r>
                          <m:r>
                            <a:rPr lang="en-US" b="0" i="1" smtClean="0">
                              <a:solidFill>
                                <a:srgbClr val="002060"/>
                              </a:solidFill>
                              <a:latin typeface="Cambria Math" charset="0"/>
                            </a:rPr>
                            <m:t>4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070C0"/>
                          </a:solidFill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charset="0"/>
                            </a:rPr>
                            <m:t>𝑏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2" name="Rectangle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9921" y="2829143"/>
                <a:ext cx="4852482" cy="369332"/>
              </a:xfrm>
              <a:prstGeom prst="rect">
                <a:avLst/>
              </a:prstGeom>
              <a:blipFill rotWithShape="0">
                <a:blip r:embed="rId7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xmlns="" Requires="a14">
          <p:sp>
            <p:nvSpPr>
              <p:cNvPr id="4" name="Rectangle 3"/>
              <p:cNvSpPr/>
              <p:nvPr/>
            </p:nvSpPr>
            <p:spPr>
              <a:xfrm>
                <a:off x="2546920" y="3543684"/>
                <a:ext cx="290541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𝑐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𝑒</m:t>
                          </m:r>
                        </m:e>
                        <m:sup>
                          <m:sSub>
                            <m:sSubPr>
                              <m:ctrlP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 smtClean="0">
                                  <a:solidFill>
                                    <a:srgbClr val="7030A0"/>
                                  </a:solidFill>
                                  <a:latin typeface="Cambria Math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charset="0"/>
                                </a:rPr>
                                <m:t>𝑐</m:t>
                              </m:r>
                            </m:sub>
                          </m:sSub>
                        </m:sup>
                      </m:sSup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charset="0"/>
                        </a:rPr>
                        <m:t>/</m:t>
                      </m:r>
                      <m:sSup>
                        <m:sSupPr>
                          <m:ctrlPr>
                            <a:rPr lang="en-US" i="1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(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𝑒</m:t>
                          </m:r>
                        </m:e>
                        <m:sup>
                          <m:sSub>
                            <m:sSubPr>
                              <m:ctrlP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charset="0"/>
                                </a:rPr>
                                <m:t>𝑐</m:t>
                              </m:r>
                            </m:sub>
                          </m:sSub>
                        </m:sup>
                      </m:sSup>
                      <m:r>
                        <a:rPr lang="en-US" i="1">
                          <a:solidFill>
                            <a:srgbClr val="7030A0"/>
                          </a:solidFill>
                          <a:latin typeface="Cambria Math" charset="0"/>
                        </a:rPr>
                        <m:t>+</m:t>
                      </m:r>
                      <m:sSup>
                        <m:sSupPr>
                          <m:ctrlPr>
                            <a:rPr lang="en-US" i="1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𝑒</m:t>
                          </m:r>
                        </m:e>
                        <m:sup>
                          <m:sSub>
                            <m:sSub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𝑑</m:t>
                              </m:r>
                            </m:sub>
                          </m:sSub>
                        </m:sup>
                      </m:sSup>
                      <m:r>
                        <a:rPr lang="en-US" i="1">
                          <a:solidFill>
                            <a:srgbClr val="7030A0"/>
                          </a:solidFill>
                          <a:latin typeface="Cambria Math" charset="0"/>
                        </a:rPr>
                        <m:t>+</m:t>
                      </m:r>
                      <m:sSup>
                        <m:sSup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𝑒</m:t>
                          </m:r>
                        </m:e>
                        <m:sup>
                          <m:sSub>
                            <m:sSub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charset="0"/>
                                </a:rPr>
                                <m:t>𝑏</m:t>
                              </m:r>
                            </m:sub>
                          </m:sSub>
                        </m:sup>
                      </m:sSup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6920" y="3543684"/>
                <a:ext cx="2905411" cy="369332"/>
              </a:xfrm>
              <a:prstGeom prst="rect">
                <a:avLst/>
              </a:prstGeom>
              <a:blipFill rotWithShape="0">
                <a:blip r:embed="rId8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xmlns="" Requires="a14">
          <p:sp>
            <p:nvSpPr>
              <p:cNvPr id="44" name="Rectangle 43"/>
              <p:cNvSpPr/>
              <p:nvPr/>
            </p:nvSpPr>
            <p:spPr>
              <a:xfrm>
                <a:off x="2546919" y="3913016"/>
                <a:ext cx="290541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𝑑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𝑒</m:t>
                          </m:r>
                        </m:e>
                        <m:sup>
                          <m:sSub>
                            <m:sSubPr>
                              <m:ctrlPr>
                                <a:rPr lang="en-US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𝑑</m:t>
                              </m:r>
                            </m:sub>
                          </m:sSub>
                        </m:sup>
                      </m:sSup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charset="0"/>
                        </a:rPr>
                        <m:t>/</m:t>
                      </m:r>
                      <m:sSup>
                        <m:sSupPr>
                          <m:ctrlPr>
                            <a:rPr lang="en-US" i="1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(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𝑒</m:t>
                          </m:r>
                        </m:e>
                        <m:sup>
                          <m:sSub>
                            <m:sSubPr>
                              <m:ctrlP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charset="0"/>
                                </a:rPr>
                                <m:t>𝑐</m:t>
                              </m:r>
                            </m:sub>
                          </m:sSub>
                        </m:sup>
                      </m:sSup>
                      <m:r>
                        <a:rPr lang="en-US" i="1">
                          <a:solidFill>
                            <a:srgbClr val="7030A0"/>
                          </a:solidFill>
                          <a:latin typeface="Cambria Math" charset="0"/>
                        </a:rPr>
                        <m:t>+</m:t>
                      </m:r>
                      <m:sSup>
                        <m:sSupPr>
                          <m:ctrlPr>
                            <a:rPr lang="en-US" i="1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𝑒</m:t>
                          </m:r>
                        </m:e>
                        <m:sup>
                          <m:sSub>
                            <m:sSub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𝑑</m:t>
                              </m:r>
                            </m:sub>
                          </m:sSub>
                        </m:sup>
                      </m:sSup>
                      <m:r>
                        <a:rPr lang="en-US" i="1">
                          <a:solidFill>
                            <a:srgbClr val="7030A0"/>
                          </a:solidFill>
                          <a:latin typeface="Cambria Math" charset="0"/>
                        </a:rPr>
                        <m:t>+</m:t>
                      </m:r>
                      <m:sSup>
                        <m:sSup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𝑒</m:t>
                          </m:r>
                        </m:e>
                        <m:sup>
                          <m:sSub>
                            <m:sSub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charset="0"/>
                                </a:rPr>
                                <m:t>𝑏</m:t>
                              </m:r>
                            </m:sub>
                          </m:sSub>
                        </m:sup>
                      </m:sSup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4" name="Rectangle 4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6919" y="3913016"/>
                <a:ext cx="2905411" cy="369332"/>
              </a:xfrm>
              <a:prstGeom prst="rect">
                <a:avLst/>
              </a:prstGeom>
              <a:blipFill rotWithShape="0">
                <a:blip r:embed="rId9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xmlns="" Requires="a14">
          <p:sp>
            <p:nvSpPr>
              <p:cNvPr id="45" name="Rectangle 44"/>
              <p:cNvSpPr/>
              <p:nvPr/>
            </p:nvSpPr>
            <p:spPr>
              <a:xfrm>
                <a:off x="2546918" y="4282348"/>
                <a:ext cx="290541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B0F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B0F0"/>
                              </a:solidFill>
                              <a:latin typeface="Cambria Math" charset="0"/>
                            </a:rPr>
                            <m:t>𝑏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𝑒</m:t>
                          </m:r>
                        </m:e>
                        <m:sup>
                          <m:sSub>
                            <m:sSubPr>
                              <m:ctrlPr>
                                <a:rPr lang="en-US" i="1" smtClean="0">
                                  <a:solidFill>
                                    <a:srgbClr val="00B0F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B0F0"/>
                                  </a:solidFill>
                                  <a:latin typeface="Cambria Math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B0F0"/>
                                  </a:solidFill>
                                  <a:latin typeface="Cambria Math" charset="0"/>
                                </a:rPr>
                                <m:t>𝑏</m:t>
                              </m:r>
                            </m:sub>
                          </m:sSub>
                        </m:sup>
                      </m:sSup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charset="0"/>
                        </a:rPr>
                        <m:t>/</m:t>
                      </m:r>
                      <m:sSup>
                        <m:sSupPr>
                          <m:ctrlPr>
                            <a:rPr lang="en-US" i="1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(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𝑒</m:t>
                          </m:r>
                        </m:e>
                        <m:sup>
                          <m:sSub>
                            <m:sSubPr>
                              <m:ctrlP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charset="0"/>
                                </a:rPr>
                                <m:t>𝑐</m:t>
                              </m:r>
                            </m:sub>
                          </m:sSub>
                        </m:sup>
                      </m:sSup>
                      <m:r>
                        <a:rPr lang="en-US" i="1">
                          <a:solidFill>
                            <a:srgbClr val="7030A0"/>
                          </a:solidFill>
                          <a:latin typeface="Cambria Math" charset="0"/>
                        </a:rPr>
                        <m:t>+</m:t>
                      </m:r>
                      <m:sSup>
                        <m:sSupPr>
                          <m:ctrlPr>
                            <a:rPr lang="en-US" i="1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𝑒</m:t>
                          </m:r>
                        </m:e>
                        <m:sup>
                          <m:sSub>
                            <m:sSub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𝑑</m:t>
                              </m:r>
                            </m:sub>
                          </m:sSub>
                        </m:sup>
                      </m:sSup>
                      <m:r>
                        <a:rPr lang="en-US" i="1">
                          <a:solidFill>
                            <a:srgbClr val="7030A0"/>
                          </a:solidFill>
                          <a:latin typeface="Cambria Math" charset="0"/>
                        </a:rPr>
                        <m:t>+</m:t>
                      </m:r>
                      <m:sSup>
                        <m:sSup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𝑒</m:t>
                          </m:r>
                        </m:e>
                        <m:sup>
                          <m:sSub>
                            <m:sSubPr>
                              <m:ctrlP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70C0"/>
                                  </a:solidFill>
                                  <a:latin typeface="Cambria Math" charset="0"/>
                                </a:rPr>
                                <m:t>𝑏</m:t>
                              </m:r>
                            </m:sub>
                          </m:sSub>
                        </m:sup>
                      </m:sSup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5" name="Rectangle 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6918" y="4282348"/>
                <a:ext cx="2905411" cy="369332"/>
              </a:xfrm>
              <a:prstGeom prst="rect">
                <a:avLst/>
              </a:prstGeom>
              <a:blipFill rotWithShape="0">
                <a:blip r:embed="rId10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xmlns="" val="135199522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>
            <a:spLocks noGrp="1"/>
          </p:cNvSpPr>
          <p:nvPr>
            <p:ph type="sldNum" sz="quarter" idx="4294967295"/>
          </p:nvPr>
        </p:nvSpPr>
        <p:spPr>
          <a:xfrm>
            <a:off x="7010400" y="4852988"/>
            <a:ext cx="2133600" cy="28257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300">
                <a:solidFill>
                  <a:srgbClr val="FFFFFF"/>
                </a:solidFill>
              </a:rPr>
              <a:pPr lvl="0">
                <a:defRPr sz="1800">
                  <a:solidFill>
                    <a:srgbClr val="000000"/>
                  </a:solidFill>
                </a:defRPr>
              </a:pPr>
              <a:t>34</a:t>
            </a:fld>
            <a:endParaRPr sz="1300">
              <a:solidFill>
                <a:srgbClr val="FFFFFF"/>
              </a:solidFill>
            </a:endParaRPr>
          </a:p>
        </p:txBody>
      </p:sp>
      <p:sp>
        <p:nvSpPr>
          <p:cNvPr id="28" name="Shape 28"/>
          <p:cNvSpPr/>
          <p:nvPr/>
        </p:nvSpPr>
        <p:spPr>
          <a:xfrm>
            <a:off x="-50801" y="256674"/>
            <a:ext cx="9194801" cy="584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/>
          <a:lstStyle>
            <a:lvl1pPr algn="ctr">
              <a:defRPr sz="3200">
                <a:solidFill>
                  <a:srgbClr val="215380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3200" dirty="0" smtClean="0">
                <a:solidFill>
                  <a:srgbClr val="215380"/>
                </a:solidFill>
              </a:rPr>
              <a:t>How do we find a good w and b?</a:t>
            </a:r>
            <a:endParaRPr sz="3200" dirty="0">
              <a:solidFill>
                <a:srgbClr val="215380"/>
              </a:solidFill>
            </a:endParaRPr>
          </a:p>
        </p:txBody>
      </p:sp>
      <p:grpSp>
        <p:nvGrpSpPr>
          <p:cNvPr id="4" name="Group 9"/>
          <p:cNvGrpSpPr/>
          <p:nvPr/>
        </p:nvGrpSpPr>
        <p:grpSpPr>
          <a:xfrm>
            <a:off x="3075302" y="1571799"/>
            <a:ext cx="1322349" cy="307775"/>
            <a:chOff x="3075302" y="1571799"/>
            <a:chExt cx="1322349" cy="307775"/>
          </a:xfrm>
        </p:grpSpPr>
        <p:sp>
          <p:nvSpPr>
            <p:cNvPr id="12" name="TextBox 11"/>
            <p:cNvSpPr txBox="1"/>
            <p:nvPr/>
          </p:nvSpPr>
          <p:spPr>
            <a:xfrm>
              <a:off x="3601601" y="1571799"/>
              <a:ext cx="796050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b="0" i="0" u="none" strike="noStrike" cap="none" spc="0" normalizeH="0" baseline="0" dirty="0" smtClean="0">
                  <a:ln>
                    <a:noFill/>
                  </a:ln>
                  <a:solidFill>
                    <a:srgbClr val="7030A0"/>
                  </a:solidFill>
                  <a:effectLst/>
                  <a:uFillTx/>
                  <a:latin typeface="Calibri"/>
                  <a:ea typeface="Calibri"/>
                  <a:cs typeface="Calibri"/>
                  <a:sym typeface="Calibri"/>
                </a:rPr>
                <a:t>[1</a:t>
              </a:r>
              <a:r>
                <a:rPr kumimoji="0" lang="en-US" sz="1400" b="0" i="0" u="none" strike="noStrike" cap="none" spc="0" normalizeH="0" dirty="0" smtClean="0">
                  <a:ln>
                    <a:noFill/>
                  </a:ln>
                  <a:solidFill>
                    <a:srgbClr val="7030A0"/>
                  </a:solidFill>
                  <a:effectLst/>
                  <a:uFillTx/>
                  <a:latin typeface="Calibri"/>
                  <a:ea typeface="Calibri"/>
                  <a:cs typeface="Calibri"/>
                  <a:sym typeface="Calibri"/>
                </a:rPr>
                <a:t>    0    0]</a:t>
              </a:r>
              <a:endParaRPr kumimoji="0" lang="en-US" sz="1400" b="0" i="0" u="none" strike="noStrike" cap="none" spc="0" normalizeH="0" baseline="0" dirty="0">
                <a:ln>
                  <a:noFill/>
                </a:ln>
                <a:solidFill>
                  <a:srgbClr val="7030A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mc:AlternateContent xmlns:mc="http://schemas.openxmlformats.org/markup-compatibility/2006">
          <mc:Choice xmlns:a14="http://schemas.microsoft.com/office/drawing/2010/main" xmlns="" Requires="a14">
            <p:sp>
              <p:nvSpPr>
                <p:cNvPr id="36" name="TextBox 35"/>
                <p:cNvSpPr txBox="1"/>
                <p:nvPr/>
              </p:nvSpPr>
              <p:spPr>
                <a:xfrm>
                  <a:off x="3075302" y="1601240"/>
                  <a:ext cx="433132" cy="24622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0" tIns="0" rIns="0" bIns="0" numCol="1" spcCol="38100" rtlCol="0" anchor="t">
                  <a:spAutoFit/>
                </a:bodyPr>
                <a:lstStyle/>
                <a:p>
                  <a:pPr marL="0" marR="0" indent="0" algn="l" defTabSz="4572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16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charset="0"/>
                                <a:ea typeface="Calibri"/>
                                <a:cs typeface="Calibri"/>
                                <a:sym typeface="Calibri"/>
                              </a:rPr>
                            </m:ctrlPr>
                          </m:sSubPr>
                          <m:e>
                            <m:r>
                              <a:rPr kumimoji="0" lang="en-US" sz="16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charset="0"/>
                                <a:ea typeface="Calibri"/>
                                <a:cs typeface="Calibri"/>
                                <a:sym typeface="Calibri"/>
                              </a:rPr>
                              <m:t>𝑦</m:t>
                            </m:r>
                          </m:e>
                          <m:sub>
                            <m:r>
                              <a:rPr kumimoji="0" lang="en-US" sz="16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charset="0"/>
                                <a:ea typeface="Calibri"/>
                                <a:cs typeface="Calibri"/>
                                <a:sym typeface="Calibri"/>
                              </a:rPr>
                              <m:t>𝑖</m:t>
                            </m:r>
                          </m:sub>
                        </m:sSub>
                        <m:r>
                          <a:rPr kumimoji="0" lang="en-US" sz="16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charset="0"/>
                            <a:ea typeface="Calibri"/>
                            <a:cs typeface="Calibri"/>
                            <a:sym typeface="Calibri"/>
                          </a:rPr>
                          <m:t>=</m:t>
                        </m:r>
                      </m:oMath>
                    </m:oMathPara>
                  </a14:m>
                  <a:endParaRPr kumimoji="0" lang="en-US" sz="16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>
            <p:sp>
              <p:nvSpPr>
                <p:cNvPr id="36" name="TextBox 3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75302" y="1601240"/>
                  <a:ext cx="433132" cy="246221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l="-11111" r="-4167" b="-25000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30" name="TextBox 29"/>
              <p:cNvSpPr txBox="1"/>
              <p:nvPr/>
            </p:nvSpPr>
            <p:spPr>
              <a:xfrm>
                <a:off x="614539" y="1606213"/>
                <a:ext cx="2085123" cy="24622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t">
                <a:spAutoFit/>
              </a:bodyPr>
              <a:lstStyle/>
              <a:p>
                <a:pPr marL="0" marR="0" indent="0" algn="l" defTabSz="4572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charset="0"/>
                              <a:ea typeface="Calibri"/>
                              <a:cs typeface="Calibri"/>
                              <a:sym typeface="Calibri"/>
                            </a:rPr>
                          </m:ctrlPr>
                        </m:sSubPr>
                        <m:e>
                          <m:r>
                            <a:rPr kumimoji="0" lang="en-US" sz="1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charset="0"/>
                              <a:ea typeface="Calibri"/>
                              <a:cs typeface="Calibri"/>
                              <a:sym typeface="Calibri"/>
                            </a:rPr>
                            <m:t>𝑥</m:t>
                          </m:r>
                        </m:e>
                        <m:sub>
                          <m:r>
                            <a:rPr kumimoji="0" lang="en-US" sz="1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charset="0"/>
                              <a:ea typeface="Calibri"/>
                              <a:cs typeface="Calibri"/>
                              <a:sym typeface="Calibri"/>
                            </a:rPr>
                            <m:t>𝑖</m:t>
                          </m:r>
                        </m:sub>
                      </m:sSub>
                      <m:r>
                        <a:rPr kumimoji="0" lang="en-US" sz="16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charset="0"/>
                          <a:ea typeface="Calibri"/>
                          <a:cs typeface="Calibri"/>
                          <a:sym typeface="Calibri"/>
                        </a:rPr>
                        <m:t>=[</m:t>
                      </m:r>
                      <m:sSub>
                        <m:sSubPr>
                          <m:ctrlPr>
                            <a:rPr kumimoji="0" lang="en-US" sz="1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FillTx/>
                              <a:latin typeface="Cambria Math" charset="0"/>
                              <a:ea typeface="Calibri"/>
                              <a:cs typeface="Calibri"/>
                              <a:sym typeface="Calibri"/>
                            </a:rPr>
                          </m:ctrlPr>
                        </m:sSubPr>
                        <m:e>
                          <m:r>
                            <a:rPr kumimoji="0" lang="en-US" sz="1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FillTx/>
                              <a:latin typeface="Cambria Math" charset="0"/>
                              <a:ea typeface="Calibri"/>
                              <a:cs typeface="Calibri"/>
                              <a:sym typeface="Calibri"/>
                            </a:rPr>
                            <m:t>𝑥</m:t>
                          </m:r>
                        </m:e>
                        <m:sub>
                          <m:r>
                            <a:rPr kumimoji="0" lang="en-US" sz="1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FillTx/>
                              <a:latin typeface="Cambria Math" charset="0"/>
                              <a:ea typeface="Calibri"/>
                              <a:cs typeface="Calibri"/>
                              <a:sym typeface="Calibri"/>
                            </a:rPr>
                            <m:t>𝑖</m:t>
                          </m:r>
                          <m:r>
                            <a:rPr kumimoji="0" lang="en-US" sz="1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FillTx/>
                              <a:latin typeface="Cambria Math" charset="0"/>
                              <a:ea typeface="Calibri"/>
                              <a:cs typeface="Calibri"/>
                              <a:sym typeface="Calibri"/>
                            </a:rPr>
                            <m:t>1</m:t>
                          </m:r>
                        </m:sub>
                      </m:sSub>
                      <m:r>
                        <a:rPr kumimoji="0" lang="en-US" sz="16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FillTx/>
                          <a:latin typeface="Cambria Math" charset="0"/>
                          <a:ea typeface="Calibri"/>
                          <a:cs typeface="Calibri"/>
                          <a:sym typeface="Calibri"/>
                        </a:rPr>
                        <m:t> </m:t>
                      </m:r>
                      <m:sSub>
                        <m:sSubPr>
                          <m:ctrlPr>
                            <a:rPr kumimoji="0" lang="en-US" sz="1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FillTx/>
                              <a:latin typeface="Cambria Math" charset="0"/>
                              <a:ea typeface="Calibri"/>
                              <a:cs typeface="Calibri"/>
                              <a:sym typeface="Calibri"/>
                            </a:rPr>
                          </m:ctrlPr>
                        </m:sSubPr>
                        <m:e>
                          <m:r>
                            <a:rPr kumimoji="0" lang="en-US" sz="1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FillTx/>
                              <a:latin typeface="Cambria Math" charset="0"/>
                              <a:ea typeface="Calibri"/>
                              <a:cs typeface="Calibri"/>
                              <a:sym typeface="Calibri"/>
                            </a:rPr>
                            <m:t>  </m:t>
                          </m:r>
                          <m:r>
                            <a:rPr kumimoji="0" lang="en-US" sz="1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FillTx/>
                              <a:latin typeface="Cambria Math" charset="0"/>
                              <a:ea typeface="Calibri"/>
                              <a:cs typeface="Calibri"/>
                              <a:sym typeface="Calibri"/>
                            </a:rPr>
                            <m:t>𝑥</m:t>
                          </m:r>
                        </m:e>
                        <m:sub>
                          <m:r>
                            <a:rPr kumimoji="0" lang="en-US" sz="1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FillTx/>
                              <a:latin typeface="Cambria Math" charset="0"/>
                              <a:ea typeface="Calibri"/>
                              <a:cs typeface="Calibri"/>
                              <a:sym typeface="Calibri"/>
                            </a:rPr>
                            <m:t>𝑖</m:t>
                          </m:r>
                          <m:r>
                            <a:rPr kumimoji="0" lang="en-US" sz="1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FillTx/>
                              <a:latin typeface="Cambria Math" charset="0"/>
                              <a:ea typeface="Calibri"/>
                              <a:cs typeface="Calibri"/>
                              <a:sym typeface="Calibri"/>
                            </a:rPr>
                            <m:t>2</m:t>
                          </m:r>
                        </m:sub>
                      </m:sSub>
                      <m:r>
                        <a:rPr kumimoji="0" lang="en-US" sz="16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FillTx/>
                          <a:latin typeface="Cambria Math" charset="0"/>
                          <a:ea typeface="Calibri"/>
                          <a:cs typeface="Calibri"/>
                          <a:sym typeface="Calibri"/>
                        </a:rPr>
                        <m:t>   </m:t>
                      </m:r>
                      <m:sSub>
                        <m:sSubPr>
                          <m:ctrlPr>
                            <a:rPr kumimoji="0" lang="en-US" sz="1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FillTx/>
                              <a:latin typeface="Cambria Math" charset="0"/>
                              <a:ea typeface="Calibri"/>
                              <a:cs typeface="Calibri"/>
                              <a:sym typeface="Calibri"/>
                            </a:rPr>
                          </m:ctrlPr>
                        </m:sSubPr>
                        <m:e>
                          <m:r>
                            <a:rPr kumimoji="0" lang="en-US" sz="1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FillTx/>
                              <a:latin typeface="Cambria Math" charset="0"/>
                              <a:ea typeface="Calibri"/>
                              <a:cs typeface="Calibri"/>
                              <a:sym typeface="Calibri"/>
                            </a:rPr>
                            <m:t>𝑥</m:t>
                          </m:r>
                        </m:e>
                        <m:sub>
                          <m:r>
                            <a:rPr kumimoji="0" lang="en-US" sz="1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FillTx/>
                              <a:latin typeface="Cambria Math" charset="0"/>
                              <a:ea typeface="Calibri"/>
                              <a:cs typeface="Calibri"/>
                              <a:sym typeface="Calibri"/>
                            </a:rPr>
                            <m:t>𝑖</m:t>
                          </m:r>
                          <m:r>
                            <a:rPr kumimoji="0" lang="en-US" sz="1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FillTx/>
                              <a:latin typeface="Cambria Math" charset="0"/>
                              <a:ea typeface="Calibri"/>
                              <a:cs typeface="Calibri"/>
                              <a:sym typeface="Calibri"/>
                            </a:rPr>
                            <m:t>3</m:t>
                          </m:r>
                        </m:sub>
                      </m:sSub>
                      <m:r>
                        <a:rPr kumimoji="0" lang="en-US" sz="16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FillTx/>
                          <a:latin typeface="Cambria Math" charset="0"/>
                          <a:ea typeface="Calibri"/>
                          <a:cs typeface="Calibri"/>
                          <a:sym typeface="Calibri"/>
                        </a:rPr>
                        <m:t> </m:t>
                      </m:r>
                      <m:sSub>
                        <m:sSubPr>
                          <m:ctrlPr>
                            <a:rPr kumimoji="0" lang="en-US" sz="1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FillTx/>
                              <a:latin typeface="Cambria Math" charset="0"/>
                              <a:ea typeface="Calibri"/>
                              <a:cs typeface="Calibri"/>
                              <a:sym typeface="Calibri"/>
                            </a:rPr>
                          </m:ctrlPr>
                        </m:sSubPr>
                        <m:e>
                          <m:r>
                            <a:rPr kumimoji="0" lang="en-US" sz="1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FillTx/>
                              <a:latin typeface="Cambria Math" charset="0"/>
                              <a:ea typeface="Calibri"/>
                              <a:cs typeface="Calibri"/>
                              <a:sym typeface="Calibri"/>
                            </a:rPr>
                            <m:t>  </m:t>
                          </m:r>
                          <m:r>
                            <a:rPr kumimoji="0" lang="en-US" sz="1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FillTx/>
                              <a:latin typeface="Cambria Math" charset="0"/>
                              <a:ea typeface="Calibri"/>
                              <a:cs typeface="Calibri"/>
                              <a:sym typeface="Calibri"/>
                            </a:rPr>
                            <m:t>𝑥</m:t>
                          </m:r>
                        </m:e>
                        <m:sub>
                          <m:r>
                            <a:rPr kumimoji="0" lang="en-US" sz="1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FillTx/>
                              <a:latin typeface="Cambria Math" charset="0"/>
                              <a:ea typeface="Calibri"/>
                              <a:cs typeface="Calibri"/>
                              <a:sym typeface="Calibri"/>
                            </a:rPr>
                            <m:t>𝑖</m:t>
                          </m:r>
                          <m:r>
                            <a:rPr kumimoji="0" lang="en-US" sz="1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2060"/>
                              </a:solidFill>
                              <a:effectLst/>
                              <a:uFillTx/>
                              <a:latin typeface="Cambria Math" charset="0"/>
                              <a:ea typeface="Calibri"/>
                              <a:cs typeface="Calibri"/>
                              <a:sym typeface="Calibri"/>
                            </a:rPr>
                            <m:t>4</m:t>
                          </m:r>
                        </m:sub>
                      </m:sSub>
                      <m:r>
                        <a:rPr kumimoji="0" lang="en-US" sz="16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charset="0"/>
                          <a:ea typeface="Calibri"/>
                          <a:cs typeface="Calibri"/>
                          <a:sym typeface="Calibri"/>
                        </a:rPr>
                        <m:t>]</m:t>
                      </m:r>
                    </m:oMath>
                  </m:oMathPara>
                </a14:m>
                <a:endParaRPr kumimoji="0" lang="en-US" sz="1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ea typeface="Calibri"/>
                  <a:cs typeface="Calibri"/>
                  <a:sym typeface="Calibri"/>
                </a:endParaRPr>
              </a:p>
            </p:txBody>
          </p:sp>
        </mc:Choice>
        <mc:Fallback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539" y="1606213"/>
                <a:ext cx="2085123" cy="246221"/>
              </a:xfrm>
              <a:prstGeom prst="rect">
                <a:avLst/>
              </a:prstGeom>
              <a:blipFill rotWithShape="0">
                <a:blip r:embed="rId3"/>
                <a:stretch>
                  <a:fillRect l="-292" t="-136585" r="-2339" b="-170732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xmlns="" Requires="a14">
          <p:sp>
            <p:nvSpPr>
              <p:cNvPr id="60" name="TextBox 59"/>
              <p:cNvSpPr txBox="1"/>
              <p:nvPr/>
            </p:nvSpPr>
            <p:spPr>
              <a:xfrm>
                <a:off x="5173517" y="1601240"/>
                <a:ext cx="3308278" cy="24622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0" tIns="0" rIns="0" bIns="0" numCol="1" spcCol="38100" rtlCol="0" anchor="t">
                <a:spAutoFit/>
              </a:bodyPr>
              <a:lstStyle/>
              <a:p>
                <a:pPr marL="0" marR="0" indent="0" algn="l" defTabSz="4572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charset="0"/>
                              <a:ea typeface="Calibri"/>
                              <a:cs typeface="Calibri"/>
                              <a:sym typeface="Calibri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kumimoji="0" lang="en-US" sz="16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charset="0"/>
                                  <a:ea typeface="Calibri"/>
                                  <a:cs typeface="Calibri"/>
                                  <a:sym typeface="Calibri"/>
                                </a:rPr>
                              </m:ctrlPr>
                            </m:accPr>
                            <m:e>
                              <m:r>
                                <a:rPr kumimoji="0" lang="en-US" sz="1600" b="0" i="1" u="none" strike="noStrike" cap="none" spc="0" normalizeH="0" baseline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FillTx/>
                                  <a:latin typeface="Cambria Math" charset="0"/>
                                  <a:ea typeface="Calibri"/>
                                  <a:cs typeface="Calibri"/>
                                  <a:sym typeface="Calibri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kumimoji="0" lang="en-US" sz="1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FillTx/>
                              <a:latin typeface="Cambria Math" charset="0"/>
                              <a:ea typeface="Calibri"/>
                              <a:cs typeface="Calibri"/>
                              <a:sym typeface="Calibri"/>
                            </a:rPr>
                            <m:t>𝑖</m:t>
                          </m:r>
                        </m:sub>
                      </m:sSub>
                      <m:r>
                        <a:rPr kumimoji="0" lang="en-US" sz="16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FillTx/>
                          <a:latin typeface="Cambria Math" charset="0"/>
                          <a:ea typeface="Calibri"/>
                          <a:cs typeface="Calibri"/>
                          <a:sym typeface="Calibri"/>
                        </a:rPr>
                        <m:t>=   [</m:t>
                      </m:r>
                      <m:sSub>
                        <m:sSubPr>
                          <m:ctrlPr>
                            <a:rPr kumimoji="0" lang="en-US" sz="1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charset="0"/>
                              <a:ea typeface="Calibri"/>
                              <a:cs typeface="Calibri"/>
                              <a:sym typeface="Calibri"/>
                            </a:rPr>
                          </m:ctrlPr>
                        </m:sSubPr>
                        <m:e>
                          <m:r>
                            <a:rPr kumimoji="0" lang="en-US" sz="1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charset="0"/>
                              <a:ea typeface="Calibri"/>
                              <a:cs typeface="Calibri"/>
                              <a:sym typeface="Calibri"/>
                            </a:rPr>
                            <m:t>𝑓</m:t>
                          </m:r>
                        </m:e>
                        <m:sub>
                          <m:r>
                            <a:rPr kumimoji="0" lang="en-US" sz="1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7030A0"/>
                              </a:solidFill>
                              <a:effectLst/>
                              <a:uFillTx/>
                              <a:latin typeface="Cambria Math" charset="0"/>
                              <a:ea typeface="Calibri"/>
                              <a:cs typeface="Calibri"/>
                              <a:sym typeface="Calibri"/>
                            </a:rPr>
                            <m:t>𝑐</m:t>
                          </m:r>
                        </m:sub>
                      </m:sSub>
                      <m:r>
                        <a:rPr kumimoji="0" lang="en-US" sz="16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uFillTx/>
                          <a:latin typeface="Cambria Math" charset="0"/>
                          <a:ea typeface="Calibri"/>
                          <a:cs typeface="Calibri"/>
                          <a:sym typeface="Calibri"/>
                        </a:rPr>
                        <m:t>(</m:t>
                      </m:r>
                      <m:r>
                        <a:rPr kumimoji="0" lang="en-US" sz="16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uFillTx/>
                          <a:latin typeface="Cambria Math" charset="0"/>
                          <a:ea typeface="Calibri"/>
                          <a:cs typeface="Calibri"/>
                          <a:sym typeface="Calibri"/>
                        </a:rPr>
                        <m:t>𝑤</m:t>
                      </m:r>
                      <m:r>
                        <a:rPr kumimoji="0" lang="en-US" sz="16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uFillTx/>
                          <a:latin typeface="Cambria Math" charset="0"/>
                          <a:ea typeface="Calibri"/>
                          <a:cs typeface="Calibri"/>
                          <a:sym typeface="Calibri"/>
                        </a:rPr>
                        <m:t>,</m:t>
                      </m:r>
                      <m:r>
                        <a:rPr kumimoji="0" lang="en-US" sz="16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uFillTx/>
                          <a:latin typeface="Cambria Math" charset="0"/>
                          <a:ea typeface="Calibri"/>
                          <a:cs typeface="Calibri"/>
                          <a:sym typeface="Calibri"/>
                        </a:rPr>
                        <m:t>𝑏</m:t>
                      </m:r>
                      <m:r>
                        <a:rPr kumimoji="0" lang="en-US" sz="16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7030A0"/>
                          </a:solidFill>
                          <a:effectLst/>
                          <a:uFillTx/>
                          <a:latin typeface="Cambria Math" charset="0"/>
                          <a:ea typeface="Calibri"/>
                          <a:cs typeface="Calibri"/>
                          <a:sym typeface="Calibri"/>
                        </a:rPr>
                        <m:t>)     </m:t>
                      </m:r>
                      <m:sSub>
                        <m:sSubPr>
                          <m:ctrlPr>
                            <a:rPr kumimoji="0" lang="en-US" sz="1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FillTx/>
                              <a:latin typeface="Cambria Math" charset="0"/>
                              <a:ea typeface="Calibri"/>
                              <a:cs typeface="Calibri"/>
                              <a:sym typeface="Calibri"/>
                            </a:rPr>
                          </m:ctrlPr>
                        </m:sSubPr>
                        <m:e>
                          <m:r>
                            <a:rPr kumimoji="0" lang="en-US" sz="1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FillTx/>
                              <a:latin typeface="Cambria Math" charset="0"/>
                              <a:ea typeface="Calibri"/>
                              <a:cs typeface="Calibri"/>
                              <a:sym typeface="Calibri"/>
                            </a:rPr>
                            <m:t>𝑓</m:t>
                          </m:r>
                        </m:e>
                        <m:sub>
                          <m:r>
                            <a:rPr kumimoji="0" lang="en-US" sz="1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FillTx/>
                              <a:latin typeface="Cambria Math" charset="0"/>
                              <a:ea typeface="Calibri"/>
                              <a:cs typeface="Calibri"/>
                              <a:sym typeface="Calibri"/>
                            </a:rPr>
                            <m:t>𝑑</m:t>
                          </m:r>
                        </m:sub>
                      </m:sSub>
                      <m:r>
                        <a:rPr kumimoji="0" lang="en-US" sz="16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FillTx/>
                          <a:latin typeface="Cambria Math" charset="0"/>
                          <a:ea typeface="Calibri"/>
                          <a:cs typeface="Calibri"/>
                          <a:sym typeface="Calibri"/>
                        </a:rPr>
                        <m:t>(</m:t>
                      </m:r>
                      <m:r>
                        <a:rPr kumimoji="0" lang="en-US" sz="16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FillTx/>
                          <a:latin typeface="Cambria Math" charset="0"/>
                          <a:ea typeface="Calibri"/>
                          <a:cs typeface="Calibri"/>
                          <a:sym typeface="Calibri"/>
                        </a:rPr>
                        <m:t>𝑤</m:t>
                      </m:r>
                      <m:r>
                        <a:rPr kumimoji="0" lang="en-US" sz="16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FillTx/>
                          <a:latin typeface="Cambria Math" charset="0"/>
                          <a:ea typeface="Calibri"/>
                          <a:cs typeface="Calibri"/>
                          <a:sym typeface="Calibri"/>
                        </a:rPr>
                        <m:t>,</m:t>
                      </m:r>
                      <m:r>
                        <a:rPr kumimoji="0" lang="en-US" sz="16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FillTx/>
                          <a:latin typeface="Cambria Math" charset="0"/>
                          <a:ea typeface="Calibri"/>
                          <a:cs typeface="Calibri"/>
                          <a:sym typeface="Calibri"/>
                        </a:rPr>
                        <m:t>𝑏</m:t>
                      </m:r>
                      <m:r>
                        <a:rPr kumimoji="0" lang="en-US" sz="16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FillTx/>
                          <a:latin typeface="Cambria Math" charset="0"/>
                          <a:ea typeface="Calibri"/>
                          <a:cs typeface="Calibri"/>
                          <a:sym typeface="Calibri"/>
                        </a:rPr>
                        <m:t>)     </m:t>
                      </m:r>
                      <m:sSub>
                        <m:sSubPr>
                          <m:ctrlPr>
                            <a:rPr kumimoji="0" lang="en-US" sz="1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charset="0"/>
                              <a:ea typeface="Calibri"/>
                              <a:cs typeface="Calibri"/>
                              <a:sym typeface="Calibri"/>
                            </a:rPr>
                          </m:ctrlPr>
                        </m:sSubPr>
                        <m:e>
                          <m:r>
                            <a:rPr kumimoji="0" lang="en-US" sz="1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charset="0"/>
                              <a:ea typeface="Calibri"/>
                              <a:cs typeface="Calibri"/>
                              <a:sym typeface="Calibri"/>
                            </a:rPr>
                            <m:t>𝑓</m:t>
                          </m:r>
                        </m:e>
                        <m:sub>
                          <m:r>
                            <a:rPr kumimoji="0" lang="en-US" sz="1600" b="0" i="1" u="none" strike="noStrike" cap="none" spc="0" normalizeH="0" baseline="0" smtClean="0">
                              <a:ln>
                                <a:noFill/>
                              </a:ln>
                              <a:solidFill>
                                <a:srgbClr val="0070C0"/>
                              </a:solidFill>
                              <a:effectLst/>
                              <a:uFillTx/>
                              <a:latin typeface="Cambria Math" charset="0"/>
                              <a:ea typeface="Calibri"/>
                              <a:cs typeface="Calibri"/>
                              <a:sym typeface="Calibri"/>
                            </a:rPr>
                            <m:t>𝑏</m:t>
                          </m:r>
                        </m:sub>
                      </m:sSub>
                      <m:r>
                        <a:rPr kumimoji="0" lang="en-US" sz="16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FillTx/>
                          <a:latin typeface="Cambria Math" charset="0"/>
                          <a:ea typeface="Calibri"/>
                          <a:cs typeface="Calibri"/>
                          <a:sym typeface="Calibri"/>
                        </a:rPr>
                        <m:t>(</m:t>
                      </m:r>
                      <m:r>
                        <a:rPr kumimoji="0" lang="en-US" sz="16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FillTx/>
                          <a:latin typeface="Cambria Math" charset="0"/>
                          <a:ea typeface="Calibri"/>
                          <a:cs typeface="Calibri"/>
                          <a:sym typeface="Calibri"/>
                        </a:rPr>
                        <m:t>𝑤</m:t>
                      </m:r>
                      <m:r>
                        <a:rPr kumimoji="0" lang="en-US" sz="16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FillTx/>
                          <a:latin typeface="Cambria Math" charset="0"/>
                          <a:ea typeface="Calibri"/>
                          <a:cs typeface="Calibri"/>
                          <a:sym typeface="Calibri"/>
                        </a:rPr>
                        <m:t>,</m:t>
                      </m:r>
                      <m:r>
                        <a:rPr kumimoji="0" lang="en-US" sz="16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FillTx/>
                          <a:latin typeface="Cambria Math" charset="0"/>
                          <a:ea typeface="Calibri"/>
                          <a:cs typeface="Calibri"/>
                          <a:sym typeface="Calibri"/>
                        </a:rPr>
                        <m:t>𝑏</m:t>
                      </m:r>
                      <m:r>
                        <a:rPr kumimoji="0" lang="en-US" sz="1600" b="0" i="1" u="none" strike="noStrike" cap="none" spc="0" normalizeH="0" baseline="0" smtClean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uFillTx/>
                          <a:latin typeface="Cambria Math" charset="0"/>
                          <a:ea typeface="Calibri"/>
                          <a:cs typeface="Calibri"/>
                          <a:sym typeface="Calibri"/>
                        </a:rPr>
                        <m:t>)]</m:t>
                      </m:r>
                    </m:oMath>
                  </m:oMathPara>
                </a14:m>
                <a:endParaRPr kumimoji="0" lang="en-US" sz="16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ea typeface="Calibri"/>
                  <a:cs typeface="Calibri"/>
                  <a:sym typeface="Calibri"/>
                </a:endParaRPr>
              </a:p>
            </p:txBody>
          </p:sp>
        </mc:Choice>
        <mc:Fallback>
          <p:sp>
            <p:nvSpPr>
              <p:cNvPr id="60" name="TextBox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3517" y="1601240"/>
                <a:ext cx="3308278" cy="246221"/>
              </a:xfrm>
              <a:prstGeom prst="rect">
                <a:avLst/>
              </a:prstGeom>
              <a:blipFill rotWithShape="0">
                <a:blip r:embed="rId4"/>
                <a:stretch>
                  <a:fillRect l="-1107" t="-142500" r="-2030" b="-175000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/>
          <p:cNvSpPr txBox="1"/>
          <p:nvPr/>
        </p:nvSpPr>
        <p:spPr>
          <a:xfrm>
            <a:off x="1993337" y="2477945"/>
            <a:ext cx="5169042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We need to find w, and b that minimize the following: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5" name="Rectangle 4"/>
              <p:cNvSpPr/>
              <p:nvPr/>
            </p:nvSpPr>
            <p:spPr>
              <a:xfrm>
                <a:off x="760919" y="3053185"/>
                <a:ext cx="3238707" cy="9269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𝐿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𝑤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𝑏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𝑖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𝑛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naryPr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𝑗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3</m:t>
                              </m:r>
                            </m:sup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log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919" y="3053185"/>
                <a:ext cx="3238707" cy="92692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/>
          <p:cNvSpPr/>
          <p:nvPr/>
        </p:nvSpPr>
        <p:spPr>
          <a:xfrm>
            <a:off x="3746992" y="4296437"/>
            <a:ext cx="7232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</a:rPr>
              <a:t>Why?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2" name="Rectangle 1"/>
              <p:cNvSpPr/>
              <p:nvPr/>
            </p:nvSpPr>
            <p:spPr>
              <a:xfrm>
                <a:off x="3999626" y="3080325"/>
                <a:ext cx="2138213" cy="8485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𝑖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𝑛</m:t>
                          </m:r>
                        </m:sup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log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⁡(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𝑙𝑎𝑏𝑒𝑙</m:t>
                              </m:r>
                            </m:sub>
                          </m:s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9626" y="3080325"/>
                <a:ext cx="2138213" cy="848566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xmlns="" Requires="a14">
          <p:sp>
            <p:nvSpPr>
              <p:cNvPr id="7" name="Rectangle 6"/>
              <p:cNvSpPr/>
              <p:nvPr/>
            </p:nvSpPr>
            <p:spPr>
              <a:xfrm>
                <a:off x="6169226" y="3092362"/>
                <a:ext cx="2550570" cy="8485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𝑖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𝑛</m:t>
                          </m:r>
                        </m:sup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log</m:t>
                          </m:r>
                          <m:r>
                            <a:rPr lang="en-US" b="0" i="0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𝑙𝑎𝑏𝑒𝑙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(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𝑤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𝑏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9226" y="3092362"/>
                <a:ext cx="2550570" cy="848566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xmlns="" val="45924405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>
            <a:spLocks noGrp="1"/>
          </p:cNvSpPr>
          <p:nvPr>
            <p:ph type="sldNum" sz="quarter" idx="4294967295"/>
          </p:nvPr>
        </p:nvSpPr>
        <p:spPr>
          <a:xfrm>
            <a:off x="7010400" y="4852988"/>
            <a:ext cx="2133600" cy="28257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300">
                <a:solidFill>
                  <a:srgbClr val="FFFFFF"/>
                </a:solidFill>
              </a:rPr>
              <a:pPr lvl="0">
                <a:defRPr sz="1800">
                  <a:solidFill>
                    <a:srgbClr val="000000"/>
                  </a:solidFill>
                </a:defRPr>
              </a:pPr>
              <a:t>35</a:t>
            </a:fld>
            <a:endParaRPr sz="1300">
              <a:solidFill>
                <a:srgbClr val="FFFFFF"/>
              </a:solidFill>
            </a:endParaRPr>
          </a:p>
        </p:txBody>
      </p:sp>
      <p:sp>
        <p:nvSpPr>
          <p:cNvPr id="28" name="Shape 28"/>
          <p:cNvSpPr/>
          <p:nvPr/>
        </p:nvSpPr>
        <p:spPr>
          <a:xfrm>
            <a:off x="-50801" y="256674"/>
            <a:ext cx="9194801" cy="584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/>
          <a:lstStyle>
            <a:lvl1pPr algn="ctr">
              <a:defRPr sz="3200">
                <a:solidFill>
                  <a:srgbClr val="215380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3200" dirty="0" smtClean="0">
                <a:solidFill>
                  <a:srgbClr val="215380"/>
                </a:solidFill>
              </a:rPr>
              <a:t>Gradient Descent (GD)</a:t>
            </a:r>
            <a:endParaRPr sz="3200" dirty="0">
              <a:solidFill>
                <a:srgbClr val="21538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13" name="Rectangle 12"/>
              <p:cNvSpPr/>
              <p:nvPr/>
            </p:nvSpPr>
            <p:spPr>
              <a:xfrm>
                <a:off x="5323124" y="1185014"/>
                <a:ext cx="3328540" cy="8485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𝐿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𝑤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,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𝑏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)=</m:t>
                      </m:r>
                      <m:nary>
                        <m:naryPr>
                          <m:chr m:val="∑"/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𝑖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𝑛</m:t>
                          </m:r>
                        </m:sup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log</m:t>
                          </m:r>
                          <m:r>
                            <a:rPr lang="en-US" b="0" i="0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𝑙𝑎𝑏𝑒𝑙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(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𝑤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𝑏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3124" y="1185014"/>
                <a:ext cx="3328540" cy="848566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Group 17"/>
          <p:cNvGrpSpPr/>
          <p:nvPr/>
        </p:nvGrpSpPr>
        <p:grpSpPr>
          <a:xfrm>
            <a:off x="917931" y="1118989"/>
            <a:ext cx="6810194" cy="3523377"/>
            <a:chOff x="917931" y="1118989"/>
            <a:chExt cx="6810194" cy="3523377"/>
          </a:xfrm>
        </p:grpSpPr>
        <mc:AlternateContent xmlns:mc="http://schemas.openxmlformats.org/markup-compatibility/2006">
          <mc:Choice xmlns:a14="http://schemas.microsoft.com/office/drawing/2010/main" xmlns="" Requires="a14">
            <p:sp>
              <p:nvSpPr>
                <p:cNvPr id="4" name="TextBox 3"/>
                <p:cNvSpPr txBox="1"/>
                <p:nvPr/>
              </p:nvSpPr>
              <p:spPr>
                <a:xfrm>
                  <a:off x="917931" y="1118989"/>
                  <a:ext cx="911275" cy="276999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0" tIns="0" rIns="0" bIns="0" numCol="1" spcCol="38100" rtlCol="0" anchor="t">
                  <a:spAutoFit/>
                </a:bodyPr>
                <a:lstStyle/>
                <a:p>
                  <a:pPr marL="0" marR="0" indent="0" algn="l" defTabSz="4572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18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charset="0"/>
                            <a:ea typeface="Calibri"/>
                            <a:cs typeface="Calibri"/>
                            <a:sym typeface="Calibri"/>
                          </a:rPr>
                          <m:t>𝜆</m:t>
                        </m:r>
                        <m:r>
                          <a:rPr kumimoji="0" lang="en-US" sz="18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charset="0"/>
                            <a:ea typeface="Calibri"/>
                            <a:cs typeface="Calibri"/>
                            <a:sym typeface="Calibri"/>
                          </a:rPr>
                          <m:t>=0.01</m:t>
                        </m:r>
                      </m:oMath>
                    </m:oMathPara>
                  </a14:m>
                  <a:endParaRPr kumimoji="0" lang="en-US" sz="18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>
            <p:sp>
              <p:nvSpPr>
                <p:cNvPr id="4" name="TextBox 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7931" y="1118989"/>
                  <a:ext cx="911275" cy="276999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6040" r="-6040" b="-8889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TextBox 6"/>
            <p:cNvSpPr txBox="1"/>
            <p:nvPr/>
          </p:nvSpPr>
          <p:spPr>
            <a:xfrm>
              <a:off x="917931" y="1994463"/>
              <a:ext cx="2500041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1" i="0" u="none" strike="noStrike" cap="none" spc="0" normalizeH="0" baseline="0" dirty="0" smtClean="0">
                  <a:ln>
                    <a:noFill/>
                  </a:ln>
                  <a:solidFill>
                    <a:srgbClr val="0070C0"/>
                  </a:solidFill>
                  <a:effectLst/>
                  <a:uFillTx/>
                  <a:latin typeface="Calibri"/>
                  <a:ea typeface="Calibri"/>
                  <a:cs typeface="Calibri"/>
                  <a:sym typeface="Calibri"/>
                </a:rPr>
                <a:t>for </a:t>
              </a:r>
              <a:r>
                <a:rPr lang="en-US" dirty="0">
                  <a:solidFill>
                    <a:srgbClr val="000000"/>
                  </a:solidFill>
                </a:rPr>
                <a:t>e</a:t>
              </a:r>
              <a:r>
                <a:rPr lang="en-US" dirty="0" smtClean="0">
                  <a:solidFill>
                    <a:srgbClr val="000000"/>
                  </a:solidFill>
                </a:rPr>
                <a:t> = 0, </a:t>
              </a:r>
              <a:r>
                <a:rPr lang="en-US" dirty="0" err="1" smtClean="0">
                  <a:solidFill>
                    <a:srgbClr val="000000"/>
                  </a:solidFill>
                </a:rPr>
                <a:t>num_epochs</a:t>
              </a:r>
              <a:r>
                <a:rPr lang="en-US" dirty="0" smtClean="0">
                  <a:solidFill>
                    <a:srgbClr val="000000"/>
                  </a:solidFill>
                </a:rPr>
                <a:t> </a:t>
              </a:r>
              <a:r>
                <a:rPr lang="en-US" b="1" dirty="0" smtClean="0">
                  <a:solidFill>
                    <a:srgbClr val="0070C0"/>
                  </a:solidFill>
                </a:rPr>
                <a:t>do</a:t>
              </a:r>
              <a:endParaRPr kumimoji="0" lang="en-US" sz="1800" b="1" i="0" u="none" strike="noStrike" cap="none" spc="0" normalizeH="0" baseline="0" dirty="0">
                <a:ln>
                  <a:noFill/>
                </a:ln>
                <a:solidFill>
                  <a:srgbClr val="0070C0"/>
                </a:solidFill>
                <a:effectLst/>
                <a:uFillTx/>
                <a:sym typeface="Calibri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917931" y="4273034"/>
              <a:ext cx="54694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>
                  <a:solidFill>
                    <a:srgbClr val="0070C0"/>
                  </a:solidFill>
                </a:rPr>
                <a:t>end</a:t>
              </a:r>
              <a:endParaRPr 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917931" y="1539618"/>
              <a:ext cx="2628282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alibri"/>
                  <a:ea typeface="Calibri"/>
                  <a:cs typeface="Calibri"/>
                  <a:sym typeface="Calibri"/>
                </a:rPr>
                <a:t>Initialize w and </a:t>
              </a:r>
              <a:r>
                <a:rPr kumimoji="0" lang="en-US" sz="1800" b="0" i="0" u="none" strike="noStrike" cap="none" spc="0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alibri"/>
                  <a:ea typeface="Calibri"/>
                  <a:cs typeface="Calibri"/>
                  <a:sym typeface="Calibri"/>
                </a:rPr>
                <a:t>b randomly</a:t>
              </a: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mc:AlternateContent xmlns:mc="http://schemas.openxmlformats.org/markup-compatibility/2006">
          <mc:Choice xmlns:a14="http://schemas.microsoft.com/office/drawing/2010/main" xmlns="" Requires="a14">
            <p:sp>
              <p:nvSpPr>
                <p:cNvPr id="14" name="Rectangle 13"/>
                <p:cNvSpPr/>
                <p:nvPr/>
              </p:nvSpPr>
              <p:spPr>
                <a:xfrm>
                  <a:off x="2448888" y="2449308"/>
                  <a:ext cx="1507977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𝑑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𝐿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𝑤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𝑏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)/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𝑑𝑤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4" name="Rectangle 1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48888" y="2449308"/>
                  <a:ext cx="1507977" cy="36933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xmlns="" Requires="a14">
            <p:sp>
              <p:nvSpPr>
                <p:cNvPr id="20" name="Rectangle 19"/>
                <p:cNvSpPr/>
                <p:nvPr/>
              </p:nvSpPr>
              <p:spPr>
                <a:xfrm>
                  <a:off x="4569136" y="2445924"/>
                  <a:ext cx="1507977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𝑑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𝐿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𝑤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𝑏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)/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𝑑𝑏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20" name="Rectangle 1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69136" y="2445924"/>
                  <a:ext cx="1507977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TextBox 14"/>
            <p:cNvSpPr txBox="1"/>
            <p:nvPr/>
          </p:nvSpPr>
          <p:spPr>
            <a:xfrm>
              <a:off x="1243757" y="2445924"/>
              <a:ext cx="1073369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alibri"/>
                  <a:ea typeface="Calibri"/>
                  <a:cs typeface="Calibri"/>
                  <a:sym typeface="Calibri"/>
                </a:rPr>
                <a:t>Compute: </a:t>
              </a:r>
              <a:endPara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3990535" y="2445924"/>
              <a:ext cx="446595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alibri"/>
                  <a:ea typeface="Calibri"/>
                  <a:cs typeface="Calibri"/>
                  <a:sym typeface="Calibri"/>
                </a:rPr>
                <a:t>and</a:t>
              </a: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197589" y="2921911"/>
              <a:ext cx="115929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solidFill>
                    <a:srgbClr val="000000"/>
                  </a:solidFill>
                </a:rPr>
                <a:t>Update w:</a:t>
              </a:r>
              <a:endParaRPr lang="en-US" dirty="0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191403" y="3368358"/>
              <a:ext cx="115929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solidFill>
                    <a:srgbClr val="000000"/>
                  </a:solidFill>
                </a:rPr>
                <a:t>Update b:</a:t>
              </a:r>
              <a:endParaRPr lang="en-US" dirty="0"/>
            </a:p>
          </p:txBody>
        </p:sp>
        <mc:AlternateContent xmlns:mc="http://schemas.openxmlformats.org/markup-compatibility/2006">
          <mc:Choice xmlns:a14="http://schemas.microsoft.com/office/drawing/2010/main" xmlns="" Requires="a14">
            <p:sp>
              <p:nvSpPr>
                <p:cNvPr id="25" name="Rectangle 24"/>
                <p:cNvSpPr/>
                <p:nvPr/>
              </p:nvSpPr>
              <p:spPr>
                <a:xfrm>
                  <a:off x="2426869" y="2924765"/>
                  <a:ext cx="2665153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𝑤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=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𝑤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−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𝜆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𝑑𝐿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𝑤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𝑏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)/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𝑑𝑤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25" name="Rectangle 2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26869" y="2924765"/>
                  <a:ext cx="2665153" cy="369332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t="-98333" b="-12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xmlns="" Requires="a14">
            <p:sp>
              <p:nvSpPr>
                <p:cNvPr id="26" name="Rectangle 25"/>
                <p:cNvSpPr/>
                <p:nvPr/>
              </p:nvSpPr>
              <p:spPr>
                <a:xfrm>
                  <a:off x="2426869" y="3368358"/>
                  <a:ext cx="2525499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𝑏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=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𝑏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−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𝜆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𝑑𝐿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𝑤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𝑏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)/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𝑑𝑏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26" name="Rectangle 2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26869" y="3368358"/>
                  <a:ext cx="2525499" cy="369332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t="-98333" b="-12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9" name="Rectangle 28"/>
            <p:cNvSpPr/>
            <p:nvPr/>
          </p:nvSpPr>
          <p:spPr>
            <a:xfrm>
              <a:off x="1243757" y="3878293"/>
              <a:ext cx="75052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solidFill>
                    <a:srgbClr val="000000"/>
                  </a:solidFill>
                </a:rPr>
                <a:t>Print: </a:t>
              </a:r>
              <a:endParaRPr lang="en-US" dirty="0"/>
            </a:p>
          </p:txBody>
        </p:sp>
        <mc:AlternateContent xmlns:mc="http://schemas.openxmlformats.org/markup-compatibility/2006">
          <mc:Choice xmlns:a14="http://schemas.microsoft.com/office/drawing/2010/main" xmlns="" Requires="a14">
            <p:sp>
              <p:nvSpPr>
                <p:cNvPr id="17" name="Rectangle 16"/>
                <p:cNvSpPr/>
                <p:nvPr/>
              </p:nvSpPr>
              <p:spPr>
                <a:xfrm>
                  <a:off x="1874988" y="3877982"/>
                  <a:ext cx="951414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𝐿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𝑤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𝑏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7" name="Rectangle 1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74988" y="3877982"/>
                  <a:ext cx="951414" cy="369332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1" name="Rectangle 30"/>
            <p:cNvSpPr/>
            <p:nvPr/>
          </p:nvSpPr>
          <p:spPr>
            <a:xfrm>
              <a:off x="2865897" y="3855069"/>
              <a:ext cx="486222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// Useful to see if this is becoming smaller or not. </a:t>
              </a:r>
              <a:endParaRPr lang="en-US" dirty="0">
                <a:solidFill>
                  <a:srgbClr val="00B050"/>
                </a:solidFill>
              </a:endParaRP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6675120" y="786181"/>
            <a:ext cx="1589606" cy="505409"/>
            <a:chOff x="6675120" y="786181"/>
            <a:chExt cx="1589606" cy="505409"/>
          </a:xfrm>
        </p:grpSpPr>
        <p:cxnSp>
          <p:nvCxnSpPr>
            <p:cNvPr id="21" name="Straight Arrow Connector 20"/>
            <p:cNvCxnSpPr/>
            <p:nvPr/>
          </p:nvCxnSpPr>
          <p:spPr>
            <a:xfrm flipH="1">
              <a:off x="6675120" y="1005840"/>
              <a:ext cx="560070" cy="285750"/>
            </a:xfrm>
            <a:prstGeom prst="straightConnector1">
              <a:avLst/>
            </a:prstGeom>
            <a:noFill/>
            <a:ln w="25400" cap="flat">
              <a:solidFill>
                <a:srgbClr val="FF0000"/>
              </a:solidFill>
              <a:prstDash val="solid"/>
              <a:bevel/>
              <a:tailEnd type="triangle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35" name="TextBox 34"/>
            <p:cNvSpPr txBox="1"/>
            <p:nvPr/>
          </p:nvSpPr>
          <p:spPr>
            <a:xfrm>
              <a:off x="7236241" y="786181"/>
              <a:ext cx="1028485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 smtClean="0">
                  <a:ln>
                    <a:noFill/>
                  </a:ln>
                  <a:solidFill>
                    <a:srgbClr val="FF0000"/>
                  </a:solidFill>
                  <a:effectLst/>
                  <a:uFillTx/>
                  <a:latin typeface="Calibri"/>
                  <a:ea typeface="Calibri"/>
                  <a:cs typeface="Calibri"/>
                  <a:sym typeface="Calibri"/>
                </a:rPr>
                <a:t>expensive</a:t>
              </a:r>
              <a:endParaRPr kumimoji="0" lang="en-US" sz="18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2566090" y="2712197"/>
            <a:ext cx="3318661" cy="295389"/>
            <a:chOff x="2566090" y="2712197"/>
            <a:chExt cx="3318661" cy="295389"/>
          </a:xfrm>
        </p:grpSpPr>
        <p:sp>
          <p:nvSpPr>
            <p:cNvPr id="37" name="Left Brace 36"/>
            <p:cNvSpPr/>
            <p:nvPr/>
          </p:nvSpPr>
          <p:spPr>
            <a:xfrm rot="16200000">
              <a:off x="3019580" y="2258707"/>
              <a:ext cx="268502" cy="1175481"/>
            </a:xfrm>
            <a:prstGeom prst="leftBrace">
              <a:avLst/>
            </a:prstGeom>
            <a:noFill/>
            <a:ln w="25400" cap="flat">
              <a:solidFill>
                <a:srgbClr val="FF0000"/>
              </a:solidFill>
              <a:prstDash val="solid"/>
              <a:beve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91439" tIns="45719" rIns="91439" bIns="45719" numCol="1" spcCol="38100" rtlCol="0" anchor="t">
              <a:no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endParaRPr>
            </a:p>
          </p:txBody>
        </p:sp>
        <p:sp>
          <p:nvSpPr>
            <p:cNvPr id="39" name="Left Brace 38"/>
            <p:cNvSpPr/>
            <p:nvPr/>
          </p:nvSpPr>
          <p:spPr>
            <a:xfrm rot="16200000">
              <a:off x="5162760" y="2285594"/>
              <a:ext cx="268502" cy="1175481"/>
            </a:xfrm>
            <a:prstGeom prst="leftBrace">
              <a:avLst/>
            </a:prstGeom>
            <a:noFill/>
            <a:ln w="25400" cap="flat">
              <a:solidFill>
                <a:srgbClr val="FF0000"/>
              </a:solidFill>
              <a:prstDash val="solid"/>
              <a:beve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91439" tIns="45719" rIns="91439" bIns="45719" numCol="1" spcCol="38100" rtlCol="0" anchor="t">
              <a:no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17407673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>
            <a:spLocks noGrp="1"/>
          </p:cNvSpPr>
          <p:nvPr>
            <p:ph type="sldNum" sz="quarter" idx="4294967295"/>
          </p:nvPr>
        </p:nvSpPr>
        <p:spPr>
          <a:xfrm>
            <a:off x="7010400" y="4852988"/>
            <a:ext cx="2133600" cy="28257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300">
                <a:solidFill>
                  <a:srgbClr val="FFFFFF"/>
                </a:solidFill>
              </a:rPr>
              <a:pPr lvl="0">
                <a:defRPr sz="1800">
                  <a:solidFill>
                    <a:srgbClr val="000000"/>
                  </a:solidFill>
                </a:defRPr>
              </a:pPr>
              <a:t>36</a:t>
            </a:fld>
            <a:endParaRPr sz="1300">
              <a:solidFill>
                <a:srgbClr val="FFFFFF"/>
              </a:solidFill>
            </a:endParaRPr>
          </a:p>
        </p:txBody>
      </p:sp>
      <p:sp>
        <p:nvSpPr>
          <p:cNvPr id="28" name="Shape 28"/>
          <p:cNvSpPr/>
          <p:nvPr/>
        </p:nvSpPr>
        <p:spPr>
          <a:xfrm>
            <a:off x="-50801" y="256674"/>
            <a:ext cx="9194801" cy="584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/>
          <a:lstStyle>
            <a:lvl1pPr algn="ctr">
              <a:defRPr sz="3200">
                <a:solidFill>
                  <a:srgbClr val="215380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3200" dirty="0" smtClean="0">
                <a:solidFill>
                  <a:srgbClr val="215380"/>
                </a:solidFill>
              </a:rPr>
              <a:t>Gradient Descent (GD) (idea)</a:t>
            </a:r>
            <a:endParaRPr sz="3200" dirty="0">
              <a:solidFill>
                <a:srgbClr val="215380"/>
              </a:solidFill>
            </a:endParaRPr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1085850" y="1342042"/>
            <a:ext cx="0" cy="2839586"/>
          </a:xfrm>
          <a:prstGeom prst="straightConnector1">
            <a:avLst/>
          </a:prstGeom>
          <a:noFill/>
          <a:ln w="25400" cap="flat">
            <a:solidFill>
              <a:srgbClr val="404040"/>
            </a:solidFill>
            <a:prstDash val="solid"/>
            <a:bevel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8" name="Straight Arrow Connector 7"/>
          <p:cNvCxnSpPr/>
          <p:nvPr/>
        </p:nvCxnSpPr>
        <p:spPr>
          <a:xfrm>
            <a:off x="1085850" y="4181628"/>
            <a:ext cx="4777740" cy="0"/>
          </a:xfrm>
          <a:prstGeom prst="straightConnector1">
            <a:avLst/>
          </a:prstGeom>
          <a:noFill/>
          <a:ln w="25400" cap="flat">
            <a:solidFill>
              <a:srgbClr val="404040"/>
            </a:solidFill>
            <a:prstDash val="solid"/>
            <a:bevel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11" name="Rectangle 10"/>
              <p:cNvSpPr/>
              <p:nvPr/>
            </p:nvSpPr>
            <p:spPr>
              <a:xfrm>
                <a:off x="78527" y="1342042"/>
                <a:ext cx="73398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tx1"/>
                          </a:solidFill>
                          <a:latin typeface="Cambria Math" charset="0"/>
                        </a:rPr>
                        <m:t>𝐿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27" y="1342042"/>
                <a:ext cx="733983" cy="369332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xmlns="" Requires="a14">
          <p:sp>
            <p:nvSpPr>
              <p:cNvPr id="13" name="Rectangle 12"/>
              <p:cNvSpPr/>
              <p:nvPr/>
            </p:nvSpPr>
            <p:spPr>
              <a:xfrm>
                <a:off x="5336442" y="4406087"/>
                <a:ext cx="41421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tx1"/>
                          </a:solidFill>
                          <a:latin typeface="Cambria Math" charset="0"/>
                        </a:rPr>
                        <m:t>𝑤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6442" y="4406087"/>
                <a:ext cx="414216" cy="36933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Freeform 14"/>
          <p:cNvSpPr/>
          <p:nvPr/>
        </p:nvSpPr>
        <p:spPr>
          <a:xfrm>
            <a:off x="1464524" y="1417909"/>
            <a:ext cx="3646170" cy="2539261"/>
          </a:xfrm>
          <a:custGeom>
            <a:avLst/>
            <a:gdLst>
              <a:gd name="connsiteX0" fmla="*/ 0 w 3991119"/>
              <a:gd name="connsiteY0" fmla="*/ 1244238 h 2971969"/>
              <a:gd name="connsiteX1" fmla="*/ 1554480 w 3991119"/>
              <a:gd name="connsiteY1" fmla="*/ 2958738 h 2971969"/>
              <a:gd name="connsiteX2" fmla="*/ 3646170 w 3991119"/>
              <a:gd name="connsiteY2" fmla="*/ 432708 h 2971969"/>
              <a:gd name="connsiteX3" fmla="*/ 3966210 w 3991119"/>
              <a:gd name="connsiteY3" fmla="*/ 21228 h 2971969"/>
              <a:gd name="connsiteX0" fmla="*/ 0 w 3646170"/>
              <a:gd name="connsiteY0" fmla="*/ 811530 h 2539261"/>
              <a:gd name="connsiteX1" fmla="*/ 1554480 w 3646170"/>
              <a:gd name="connsiteY1" fmla="*/ 2526030 h 2539261"/>
              <a:gd name="connsiteX2" fmla="*/ 3646170 w 3646170"/>
              <a:gd name="connsiteY2" fmla="*/ 0 h 2539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646170" h="2539261">
                <a:moveTo>
                  <a:pt x="0" y="811530"/>
                </a:moveTo>
                <a:cubicBezTo>
                  <a:pt x="473392" y="1736407"/>
                  <a:pt x="946785" y="2661285"/>
                  <a:pt x="1554480" y="2526030"/>
                </a:cubicBezTo>
                <a:cubicBezTo>
                  <a:pt x="2162175" y="2390775"/>
                  <a:pt x="3244215" y="489585"/>
                  <a:pt x="3646170" y="0"/>
                </a:cubicBezTo>
              </a:path>
            </a:pathLst>
          </a:custGeom>
          <a:noFill/>
          <a:ln w="25400" cap="flat">
            <a:solidFill>
              <a:srgbClr val="0070C0"/>
            </a:solidFill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863591" y="994410"/>
            <a:ext cx="2914650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R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1. Start with a random value</a:t>
            </a:r>
            <a:r>
              <a:rPr kumimoji="0" lang="en-US" sz="18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br>
              <a:rPr kumimoji="0" lang="en-US" sz="18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</a:br>
            <a:r>
              <a:rPr kumimoji="0" lang="en-US" sz="18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    of</a:t>
            </a:r>
            <a:r>
              <a:rPr lang="en-US" dirty="0" smtClean="0">
                <a:solidFill>
                  <a:srgbClr val="000000"/>
                </a:solidFill>
              </a:rPr>
              <a:t> w (e.g. w = 12)</a:t>
            </a:r>
            <a:endParaRPr lang="en-US" dirty="0">
              <a:solidFill>
                <a:srgbClr val="000000"/>
              </a:solidFill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3857072" y="2788920"/>
            <a:ext cx="606895" cy="1830230"/>
            <a:chOff x="3857072" y="2788920"/>
            <a:chExt cx="606895" cy="1830230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4160520" y="2788920"/>
              <a:ext cx="0" cy="1392708"/>
            </a:xfrm>
            <a:prstGeom prst="line">
              <a:avLst/>
            </a:prstGeom>
            <a:noFill/>
            <a:ln w="25400" cap="flat">
              <a:solidFill>
                <a:schemeClr val="tx2"/>
              </a:solidFill>
              <a:prstDash val="sysDot"/>
              <a:beve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0" name="TextBox 19"/>
            <p:cNvSpPr txBox="1"/>
            <p:nvPr/>
          </p:nvSpPr>
          <p:spPr>
            <a:xfrm>
              <a:off x="3857072" y="4249820"/>
              <a:ext cx="606895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alibri"/>
                  <a:ea typeface="Calibri"/>
                  <a:cs typeface="Calibri"/>
                  <a:sym typeface="Calibri"/>
                </a:rPr>
                <a:t>w=12</a:t>
              </a: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5863588" y="1752334"/>
            <a:ext cx="3028949" cy="923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R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2. Compute the gradient</a:t>
            </a:r>
            <a:r>
              <a:rPr kumimoji="0" lang="en-US" sz="18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br>
              <a:rPr kumimoji="0" lang="en-US" sz="18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</a:br>
            <a:r>
              <a:rPr kumimoji="0" lang="en-US" sz="18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   (derivative) of L(w) at point</a:t>
            </a:r>
            <a:br>
              <a:rPr kumimoji="0" lang="en-US" sz="18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</a:br>
            <a:r>
              <a:rPr kumimoji="0" lang="en-US" sz="18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    w = 12. (e.g. </a:t>
            </a:r>
            <a:r>
              <a:rPr kumimoji="0" lang="en-US" sz="1800" b="0" i="0" u="none" strike="noStrike" cap="none" spc="0" normalizeH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dL</a:t>
            </a:r>
            <a:r>
              <a:rPr kumimoji="0" lang="en-US" sz="18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/</a:t>
            </a:r>
            <a:r>
              <a:rPr kumimoji="0" lang="en-US" sz="1800" b="0" i="0" u="none" strike="noStrike" cap="none" spc="0" normalizeH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dw</a:t>
            </a:r>
            <a:r>
              <a:rPr kumimoji="0" lang="en-US" sz="18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= 6)</a:t>
            </a:r>
            <a:endParaRPr lang="en-US" dirty="0">
              <a:solidFill>
                <a:srgbClr val="000000"/>
              </a:solidFill>
            </a:endParaRPr>
          </a:p>
        </p:txBody>
      </p:sp>
      <p:cxnSp>
        <p:nvCxnSpPr>
          <p:cNvPr id="23" name="Straight Connector 22"/>
          <p:cNvCxnSpPr/>
          <p:nvPr/>
        </p:nvCxnSpPr>
        <p:spPr>
          <a:xfrm flipV="1">
            <a:off x="3406140" y="2018350"/>
            <a:ext cx="1360170" cy="1764980"/>
          </a:xfrm>
          <a:prstGeom prst="line">
            <a:avLst/>
          </a:prstGeom>
          <a:noFill/>
          <a:ln w="34925" cap="flat">
            <a:solidFill>
              <a:srgbClr val="FF0000"/>
            </a:solidFill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7" name="TextBox 36"/>
          <p:cNvSpPr txBox="1"/>
          <p:nvPr/>
        </p:nvSpPr>
        <p:spPr>
          <a:xfrm>
            <a:off x="5863587" y="2787257"/>
            <a:ext cx="3028949" cy="923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R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dirty="0">
                <a:solidFill>
                  <a:srgbClr val="000000"/>
                </a:solidFill>
              </a:rPr>
              <a:t>3</a:t>
            </a: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. </a:t>
            </a:r>
            <a:r>
              <a:rPr kumimoji="0" lang="en-US" sz="18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Recompute</a:t>
            </a: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w as:</a:t>
            </a:r>
          </a:p>
          <a:p>
            <a:pPr marR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en-US" dirty="0">
              <a:solidFill>
                <a:srgbClr val="000000"/>
              </a:solidFill>
            </a:endParaRPr>
          </a:p>
          <a:p>
            <a:pPr marR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dirty="0" smtClean="0">
                <a:solidFill>
                  <a:srgbClr val="000000"/>
                </a:solidFill>
              </a:rPr>
              <a:t>w = w – lambda * (</a:t>
            </a:r>
            <a:r>
              <a:rPr lang="en-US" dirty="0" err="1" smtClean="0">
                <a:solidFill>
                  <a:srgbClr val="000000"/>
                </a:solidFill>
              </a:rPr>
              <a:t>dL</a:t>
            </a:r>
            <a:r>
              <a:rPr lang="en-US" dirty="0" smtClean="0">
                <a:solidFill>
                  <a:srgbClr val="000000"/>
                </a:solidFill>
              </a:rPr>
              <a:t> / </a:t>
            </a:r>
            <a:r>
              <a:rPr lang="en-US" dirty="0" err="1" smtClean="0">
                <a:solidFill>
                  <a:srgbClr val="000000"/>
                </a:solidFill>
              </a:rPr>
              <a:t>dw</a:t>
            </a:r>
            <a:r>
              <a:rPr lang="en-US" dirty="0" smtClean="0">
                <a:solidFill>
                  <a:srgbClr val="000000"/>
                </a:solidFill>
              </a:rPr>
              <a:t>)</a:t>
            </a:r>
            <a:endParaRPr lang="en-US" dirty="0">
              <a:solidFill>
                <a:srgbClr val="000000"/>
              </a:solidFill>
            </a:endParaRPr>
          </a:p>
        </p:txBody>
      </p:sp>
      <p:cxnSp>
        <p:nvCxnSpPr>
          <p:cNvPr id="3" name="Straight Arrow Connector 2"/>
          <p:cNvCxnSpPr/>
          <p:nvPr/>
        </p:nvCxnSpPr>
        <p:spPr>
          <a:xfrm flipH="1">
            <a:off x="3906371" y="4853676"/>
            <a:ext cx="67235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45858826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6" grpId="0"/>
      <p:bldP spid="37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>
            <a:spLocks noGrp="1"/>
          </p:cNvSpPr>
          <p:nvPr>
            <p:ph type="sldNum" sz="quarter" idx="4294967295"/>
          </p:nvPr>
        </p:nvSpPr>
        <p:spPr>
          <a:xfrm>
            <a:off x="7010400" y="4852988"/>
            <a:ext cx="2133600" cy="28257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300">
                <a:solidFill>
                  <a:srgbClr val="FFFFFF"/>
                </a:solidFill>
              </a:rPr>
              <a:pPr lvl="0">
                <a:defRPr sz="1800">
                  <a:solidFill>
                    <a:srgbClr val="000000"/>
                  </a:solidFill>
                </a:defRPr>
              </a:pPr>
              <a:t>37</a:t>
            </a:fld>
            <a:endParaRPr sz="1300">
              <a:solidFill>
                <a:srgbClr val="FFFFFF"/>
              </a:solidFill>
            </a:endParaRPr>
          </a:p>
        </p:txBody>
      </p:sp>
      <p:sp>
        <p:nvSpPr>
          <p:cNvPr id="28" name="Shape 28"/>
          <p:cNvSpPr/>
          <p:nvPr/>
        </p:nvSpPr>
        <p:spPr>
          <a:xfrm>
            <a:off x="-50801" y="256674"/>
            <a:ext cx="9194801" cy="584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/>
          <a:lstStyle>
            <a:lvl1pPr algn="ctr">
              <a:defRPr sz="3200">
                <a:solidFill>
                  <a:srgbClr val="215380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3200" dirty="0" smtClean="0">
                <a:solidFill>
                  <a:srgbClr val="215380"/>
                </a:solidFill>
              </a:rPr>
              <a:t>Gradient Descent (GD) (idea)</a:t>
            </a:r>
            <a:endParaRPr sz="3200" dirty="0">
              <a:solidFill>
                <a:srgbClr val="215380"/>
              </a:solidFill>
            </a:endParaRPr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1085850" y="1342042"/>
            <a:ext cx="0" cy="2839586"/>
          </a:xfrm>
          <a:prstGeom prst="straightConnector1">
            <a:avLst/>
          </a:prstGeom>
          <a:noFill/>
          <a:ln w="25400" cap="flat">
            <a:solidFill>
              <a:srgbClr val="404040"/>
            </a:solidFill>
            <a:prstDash val="solid"/>
            <a:bevel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8" name="Straight Arrow Connector 7"/>
          <p:cNvCxnSpPr/>
          <p:nvPr/>
        </p:nvCxnSpPr>
        <p:spPr>
          <a:xfrm>
            <a:off x="1085850" y="4181628"/>
            <a:ext cx="4777740" cy="0"/>
          </a:xfrm>
          <a:prstGeom prst="straightConnector1">
            <a:avLst/>
          </a:prstGeom>
          <a:noFill/>
          <a:ln w="25400" cap="flat">
            <a:solidFill>
              <a:srgbClr val="404040"/>
            </a:solidFill>
            <a:prstDash val="solid"/>
            <a:bevel/>
            <a:tailEnd type="triangl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11" name="Rectangle 10"/>
              <p:cNvSpPr/>
              <p:nvPr/>
            </p:nvSpPr>
            <p:spPr>
              <a:xfrm>
                <a:off x="78527" y="1342042"/>
                <a:ext cx="73398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tx1"/>
                          </a:solidFill>
                          <a:latin typeface="Cambria Math" charset="0"/>
                        </a:rPr>
                        <m:t>𝐿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𝑤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27" y="1342042"/>
                <a:ext cx="733983" cy="369332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xmlns="" Requires="a14">
          <p:sp>
            <p:nvSpPr>
              <p:cNvPr id="13" name="Rectangle 12"/>
              <p:cNvSpPr/>
              <p:nvPr/>
            </p:nvSpPr>
            <p:spPr>
              <a:xfrm>
                <a:off x="5336442" y="4406087"/>
                <a:ext cx="41421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tx1"/>
                          </a:solidFill>
                          <a:latin typeface="Cambria Math" charset="0"/>
                        </a:rPr>
                        <m:t>𝑤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6442" y="4406087"/>
                <a:ext cx="414216" cy="36933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Freeform 14"/>
          <p:cNvSpPr/>
          <p:nvPr/>
        </p:nvSpPr>
        <p:spPr>
          <a:xfrm>
            <a:off x="1464524" y="1417909"/>
            <a:ext cx="3646170" cy="2539261"/>
          </a:xfrm>
          <a:custGeom>
            <a:avLst/>
            <a:gdLst>
              <a:gd name="connsiteX0" fmla="*/ 0 w 3991119"/>
              <a:gd name="connsiteY0" fmla="*/ 1244238 h 2971969"/>
              <a:gd name="connsiteX1" fmla="*/ 1554480 w 3991119"/>
              <a:gd name="connsiteY1" fmla="*/ 2958738 h 2971969"/>
              <a:gd name="connsiteX2" fmla="*/ 3646170 w 3991119"/>
              <a:gd name="connsiteY2" fmla="*/ 432708 h 2971969"/>
              <a:gd name="connsiteX3" fmla="*/ 3966210 w 3991119"/>
              <a:gd name="connsiteY3" fmla="*/ 21228 h 2971969"/>
              <a:gd name="connsiteX0" fmla="*/ 0 w 3646170"/>
              <a:gd name="connsiteY0" fmla="*/ 811530 h 2539261"/>
              <a:gd name="connsiteX1" fmla="*/ 1554480 w 3646170"/>
              <a:gd name="connsiteY1" fmla="*/ 2526030 h 2539261"/>
              <a:gd name="connsiteX2" fmla="*/ 3646170 w 3646170"/>
              <a:gd name="connsiteY2" fmla="*/ 0 h 2539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646170" h="2539261">
                <a:moveTo>
                  <a:pt x="0" y="811530"/>
                </a:moveTo>
                <a:cubicBezTo>
                  <a:pt x="473392" y="1736407"/>
                  <a:pt x="946785" y="2661285"/>
                  <a:pt x="1554480" y="2526030"/>
                </a:cubicBezTo>
                <a:cubicBezTo>
                  <a:pt x="2162175" y="2390775"/>
                  <a:pt x="3244215" y="489585"/>
                  <a:pt x="3646170" y="0"/>
                </a:cubicBezTo>
              </a:path>
            </a:pathLst>
          </a:custGeom>
          <a:noFill/>
          <a:ln w="25400" cap="flat">
            <a:solidFill>
              <a:srgbClr val="0070C0"/>
            </a:solidFill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3602923" y="3096883"/>
            <a:ext cx="606895" cy="1460728"/>
            <a:chOff x="3857072" y="2788920"/>
            <a:chExt cx="606895" cy="1896597"/>
          </a:xfrm>
        </p:grpSpPr>
        <p:cxnSp>
          <p:nvCxnSpPr>
            <p:cNvPr id="19" name="Straight Connector 18"/>
            <p:cNvCxnSpPr/>
            <p:nvPr/>
          </p:nvCxnSpPr>
          <p:spPr>
            <a:xfrm>
              <a:off x="4160520" y="2788920"/>
              <a:ext cx="0" cy="1392708"/>
            </a:xfrm>
            <a:prstGeom prst="line">
              <a:avLst/>
            </a:prstGeom>
            <a:noFill/>
            <a:ln w="25400" cap="flat">
              <a:solidFill>
                <a:schemeClr val="tx2"/>
              </a:solidFill>
              <a:prstDash val="sysDot"/>
              <a:beve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0" name="TextBox 19"/>
            <p:cNvSpPr txBox="1"/>
            <p:nvPr/>
          </p:nvSpPr>
          <p:spPr>
            <a:xfrm>
              <a:off x="3857072" y="4249820"/>
              <a:ext cx="606895" cy="43569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alibri"/>
                  <a:ea typeface="Calibri"/>
                  <a:cs typeface="Calibri"/>
                  <a:sym typeface="Calibri"/>
                </a:rPr>
                <a:t>w=10</a:t>
              </a:r>
              <a:endPara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5863588" y="1752334"/>
            <a:ext cx="3028949" cy="923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R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2. Compute the gradient</a:t>
            </a:r>
            <a:r>
              <a:rPr kumimoji="0" lang="en-US" sz="18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br>
              <a:rPr kumimoji="0" lang="en-US" sz="18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</a:br>
            <a:r>
              <a:rPr kumimoji="0" lang="en-US" sz="18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   (derivative) of L(w) at point</a:t>
            </a:r>
            <a:br>
              <a:rPr kumimoji="0" lang="en-US" sz="18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</a:br>
            <a:r>
              <a:rPr kumimoji="0" lang="en-US" sz="18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    w = 12. (e.g. </a:t>
            </a:r>
            <a:r>
              <a:rPr kumimoji="0" lang="en-US" sz="1800" b="0" i="0" u="none" strike="noStrike" cap="none" spc="0" normalizeH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dL</a:t>
            </a:r>
            <a:r>
              <a:rPr kumimoji="0" lang="en-US" sz="18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/</a:t>
            </a:r>
            <a:r>
              <a:rPr kumimoji="0" lang="en-US" sz="1800" b="0" i="0" u="none" strike="noStrike" cap="none" spc="0" normalizeH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dw</a:t>
            </a:r>
            <a:r>
              <a:rPr kumimoji="0" lang="en-US" sz="18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= 6)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5863587" y="2787257"/>
            <a:ext cx="3028949" cy="923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R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dirty="0">
                <a:solidFill>
                  <a:srgbClr val="000000"/>
                </a:solidFill>
              </a:rPr>
              <a:t>3</a:t>
            </a: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. </a:t>
            </a:r>
            <a:r>
              <a:rPr kumimoji="0" lang="en-US" sz="18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Recompute</a:t>
            </a:r>
            <a:r>
              <a:rPr kumimoji="0" lang="en-US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w as:</a:t>
            </a:r>
          </a:p>
          <a:p>
            <a:pPr marR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en-US" dirty="0">
              <a:solidFill>
                <a:srgbClr val="000000"/>
              </a:solidFill>
            </a:endParaRPr>
          </a:p>
          <a:p>
            <a:pPr marR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dirty="0" smtClean="0">
                <a:solidFill>
                  <a:srgbClr val="000000"/>
                </a:solidFill>
              </a:rPr>
              <a:t>w = w – lambda * (</a:t>
            </a:r>
            <a:r>
              <a:rPr lang="en-US" dirty="0" err="1" smtClean="0">
                <a:solidFill>
                  <a:srgbClr val="000000"/>
                </a:solidFill>
              </a:rPr>
              <a:t>dL</a:t>
            </a:r>
            <a:r>
              <a:rPr lang="en-US" dirty="0" smtClean="0">
                <a:solidFill>
                  <a:srgbClr val="000000"/>
                </a:solidFill>
              </a:rPr>
              <a:t> / </a:t>
            </a:r>
            <a:r>
              <a:rPr lang="en-US" dirty="0" err="1" smtClean="0">
                <a:solidFill>
                  <a:srgbClr val="000000"/>
                </a:solidFill>
              </a:rPr>
              <a:t>dw</a:t>
            </a:r>
            <a:r>
              <a:rPr lang="en-US" dirty="0" smtClean="0">
                <a:solidFill>
                  <a:srgbClr val="000000"/>
                </a:solidFill>
              </a:rPr>
              <a:t>)</a:t>
            </a:r>
            <a:endParaRPr lang="en-US" dirty="0">
              <a:solidFill>
                <a:srgbClr val="000000"/>
              </a:solidFill>
            </a:endParaRPr>
          </a:p>
        </p:txBody>
      </p:sp>
      <p:cxnSp>
        <p:nvCxnSpPr>
          <p:cNvPr id="3" name="Straight Arrow Connector 2"/>
          <p:cNvCxnSpPr/>
          <p:nvPr/>
        </p:nvCxnSpPr>
        <p:spPr>
          <a:xfrm flipH="1">
            <a:off x="3602923" y="4853676"/>
            <a:ext cx="67235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3238433" y="2281640"/>
            <a:ext cx="1364268" cy="1695738"/>
          </a:xfrm>
          <a:prstGeom prst="line">
            <a:avLst/>
          </a:prstGeom>
          <a:noFill/>
          <a:ln w="34925" cap="flat">
            <a:solidFill>
              <a:srgbClr val="FF0000"/>
            </a:solidFill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xmlns="" val="28190803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37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descent</a:t>
            </a:r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17" name="Content Placeholder 16"/>
              <p:cNvSpPr>
                <a:spLocks noGrp="1"/>
              </p:cNvSpPr>
              <p:nvPr>
                <p:ph idx="1"/>
              </p:nvPr>
            </p:nvSpPr>
            <p:spPr>
              <a:xfrm>
                <a:off x="5868954" y="1825625"/>
                <a:ext cx="5484846" cy="4351338"/>
              </a:xfrm>
            </p:spPr>
            <p:txBody>
              <a:bodyPr/>
              <a:lstStyle/>
              <a:p>
                <a:r>
                  <a:rPr lang="en-US" dirty="0"/>
                  <a:t>Initialize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randomly</a:t>
                </a:r>
              </a:p>
              <a:p>
                <a:r>
                  <a:rPr lang="en-US" dirty="0"/>
                  <a:t>For </a:t>
                </a:r>
                <a:r>
                  <a:rPr lang="en-US" i="1" dirty="0"/>
                  <a:t>t</a:t>
                </a:r>
                <a:r>
                  <a:rPr lang="en-US" dirty="0"/>
                  <a:t> in 0,…, </a:t>
                </a:r>
                <a:r>
                  <a:rPr lang="en-US" i="1" dirty="0" err="1"/>
                  <a:t>T</a:t>
                </a:r>
                <a:r>
                  <a:rPr lang="en-US" baseline="-25000" dirty="0" err="1"/>
                  <a:t>maxiter</a:t>
                </a:r>
                <a:endParaRPr lang="en-US" baseline="-25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𝛻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7" name="Content Placeholder 1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4401715" y="1369219"/>
                <a:ext cx="4113635" cy="3263504"/>
              </a:xfrm>
              <a:blipFill>
                <a:blip r:embed="rId2"/>
                <a:stretch>
                  <a:fillRect l="-2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Oval 7"/>
          <p:cNvSpPr/>
          <p:nvPr/>
        </p:nvSpPr>
        <p:spPr>
          <a:xfrm rot="20022333">
            <a:off x="1125941" y="2958203"/>
            <a:ext cx="1213739" cy="479715"/>
          </a:xfrm>
          <a:prstGeom prst="ellipse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68580" tIns="34290" rIns="68580" bIns="34290" rtlCol="0" anchor="ctr"/>
          <a:lstStyle/>
          <a:p>
            <a:pPr algn="ctr"/>
            <a:endParaRPr lang="en-US" sz="2100" i="1" dirty="0">
              <a:latin typeface="Cambria Math" panose="02040503050406030204" pitchFamily="18" charset="0"/>
            </a:endParaRPr>
          </a:p>
        </p:txBody>
      </p:sp>
      <p:sp>
        <p:nvSpPr>
          <p:cNvPr id="9" name="Oval 8"/>
          <p:cNvSpPr/>
          <p:nvPr/>
        </p:nvSpPr>
        <p:spPr>
          <a:xfrm rot="20022333">
            <a:off x="539934" y="2653782"/>
            <a:ext cx="2517912" cy="1088555"/>
          </a:xfrm>
          <a:prstGeom prst="ellipse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68580" tIns="34290" rIns="68580" bIns="34290" rtlCol="0" anchor="ctr"/>
          <a:lstStyle/>
          <a:p>
            <a:pPr algn="ctr"/>
            <a:endParaRPr lang="en-US" sz="2100" i="1" dirty="0">
              <a:latin typeface="Cambria Math" panose="02040503050406030204" pitchFamily="18" charset="0"/>
            </a:endParaRPr>
          </a:p>
        </p:txBody>
      </p:sp>
      <p:sp>
        <p:nvSpPr>
          <p:cNvPr id="10" name="Oval 9"/>
          <p:cNvSpPr/>
          <p:nvPr/>
        </p:nvSpPr>
        <p:spPr>
          <a:xfrm rot="20022333">
            <a:off x="21250" y="2350721"/>
            <a:ext cx="4003154" cy="1832205"/>
          </a:xfrm>
          <a:prstGeom prst="ellipse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68580" tIns="34290" rIns="68580" bIns="34290" rtlCol="0" anchor="ctr"/>
          <a:lstStyle/>
          <a:p>
            <a:pPr algn="ctr"/>
            <a:endParaRPr lang="en-US" sz="2100" i="1" dirty="0"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11" name="Rectangle 10"/>
              <p:cNvSpPr/>
              <p:nvPr/>
            </p:nvSpPr>
            <p:spPr>
              <a:xfrm>
                <a:off x="4845196" y="3850264"/>
                <a:ext cx="699230" cy="6335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sz="3600" b="0" i="1" baseline="-2500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3600" baseline="-25000" dirty="0">
                  <a:solidFill>
                    <a:schemeClr val="accent1"/>
                  </a:solidFill>
                </a:endParaRPr>
              </a:p>
            </p:txBody>
          </p:sp>
        </mc:Choice>
        <mc:Fallback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3897" y="2887698"/>
                <a:ext cx="524423" cy="47517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 lIns="68580" tIns="34290" rIns="68580" bIns="34290"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Oval 11"/>
          <p:cNvSpPr/>
          <p:nvPr/>
        </p:nvSpPr>
        <p:spPr>
          <a:xfrm>
            <a:off x="3422319" y="2938213"/>
            <a:ext cx="202186" cy="202187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68580" tIns="34290" rIns="68580" bIns="34290" rtlCol="0" anchor="ctr"/>
          <a:lstStyle/>
          <a:p>
            <a:pPr algn="ctr"/>
            <a:endParaRPr lang="en-US" sz="2100" i="1" dirty="0">
              <a:latin typeface="Cambria Math" panose="02040503050406030204" pitchFamily="18" charset="0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1646216" y="3096965"/>
            <a:ext cx="202186" cy="202187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68580" tIns="34290" rIns="68580" bIns="34290" rtlCol="0" anchor="ctr"/>
          <a:lstStyle/>
          <a:p>
            <a:pPr algn="ctr"/>
            <a:endParaRPr lang="en-US" sz="2100" i="1" dirty="0"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14" name="Rectangle 13"/>
              <p:cNvSpPr/>
              <p:nvPr/>
            </p:nvSpPr>
            <p:spPr>
              <a:xfrm>
                <a:off x="122611" y="2750624"/>
                <a:ext cx="1257331" cy="6335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sz="3600" b="0" i="1" baseline="-2500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𝑓𝑖𝑛𝑎𝑙</m:t>
                      </m:r>
                    </m:oMath>
                  </m:oMathPara>
                </a14:m>
                <a:endParaRPr lang="en-US" sz="3600" baseline="-25000" dirty="0">
                  <a:solidFill>
                    <a:schemeClr val="accent1"/>
                  </a:solidFill>
                </a:endParaRPr>
              </a:p>
            </p:txBody>
          </p:sp>
        </mc:Choice>
        <mc:Fallback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59" y="2062969"/>
                <a:ext cx="942998" cy="475178"/>
              </a:xfrm>
              <a:prstGeom prst="rect">
                <a:avLst/>
              </a:prstGeom>
              <a:blipFill>
                <a:blip r:embed="rId4"/>
                <a:stretch>
                  <a:fillRect b="-3846"/>
                </a:stretch>
              </a:blipFill>
            </p:spPr>
            <p:txBody>
              <a:bodyPr lIns="68580" tIns="34290" rIns="68580" bIns="34290"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Freeform: Shape 14"/>
          <p:cNvSpPr/>
          <p:nvPr/>
        </p:nvSpPr>
        <p:spPr>
          <a:xfrm rot="8376667">
            <a:off x="2027896" y="2610055"/>
            <a:ext cx="1228357" cy="877897"/>
          </a:xfrm>
          <a:custGeom>
            <a:avLst/>
            <a:gdLst>
              <a:gd name="connsiteX0" fmla="*/ 0 w 932567"/>
              <a:gd name="connsiteY0" fmla="*/ 0 h 538951"/>
              <a:gd name="connsiteX1" fmla="*/ 327004 w 932567"/>
              <a:gd name="connsiteY1" fmla="*/ 357282 h 538951"/>
              <a:gd name="connsiteX2" fmla="*/ 932567 w 932567"/>
              <a:gd name="connsiteY2" fmla="*/ 538951 h 538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32567" h="538951">
                <a:moveTo>
                  <a:pt x="0" y="0"/>
                </a:moveTo>
                <a:cubicBezTo>
                  <a:pt x="85788" y="133728"/>
                  <a:pt x="171576" y="267457"/>
                  <a:pt x="327004" y="357282"/>
                </a:cubicBezTo>
                <a:cubicBezTo>
                  <a:pt x="482432" y="447107"/>
                  <a:pt x="707499" y="493029"/>
                  <a:pt x="932567" y="538951"/>
                </a:cubicBezTo>
              </a:path>
            </a:pathLst>
          </a:custGeom>
          <a:noFill/>
          <a:ln w="76200">
            <a:solidFill>
              <a:schemeClr val="accent6"/>
            </a:solidFill>
            <a:headEnd type="none" w="med" len="med"/>
            <a:tailEnd type="arrow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68580" tIns="34290" rIns="68580" bIns="34290"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/>
          <p:cNvCxnSpPr>
            <a:endCxn id="13" idx="1"/>
          </p:cNvCxnSpPr>
          <p:nvPr/>
        </p:nvCxnSpPr>
        <p:spPr>
          <a:xfrm>
            <a:off x="818425" y="2634998"/>
            <a:ext cx="857401" cy="491577"/>
          </a:xfrm>
          <a:prstGeom prst="straightConnector1">
            <a:avLst/>
          </a:prstGeom>
          <a:ln w="38100">
            <a:solidFill>
              <a:schemeClr val="accent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/>
          <p:cNvSpPr/>
          <p:nvPr/>
        </p:nvSpPr>
        <p:spPr>
          <a:xfrm>
            <a:off x="2879420" y="2736026"/>
            <a:ext cx="202186" cy="202187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68580" tIns="34290" rIns="68580" bIns="34290" rtlCol="0" anchor="ctr"/>
          <a:lstStyle/>
          <a:p>
            <a:pPr algn="ctr"/>
            <a:endParaRPr lang="en-US" sz="2100" i="1" dirty="0"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21" name="Rectangle 20"/>
              <p:cNvSpPr/>
              <p:nvPr/>
            </p:nvSpPr>
            <p:spPr>
              <a:xfrm>
                <a:off x="3574591" y="1933002"/>
                <a:ext cx="690382" cy="6335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3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3600" baseline="-25000" dirty="0">
                  <a:solidFill>
                    <a:schemeClr val="accent1"/>
                  </a:solidFill>
                </a:endParaRPr>
              </a:p>
            </p:txBody>
          </p:sp>
        </mc:Choice>
        <mc:Fallback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0943" y="1449752"/>
                <a:ext cx="517787" cy="47517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 lIns="68580" tIns="34290" rIns="68580" bIns="34290"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xmlns="" Requires="a14">
          <p:sp>
            <p:nvSpPr>
              <p:cNvPr id="22" name="Rectangle 21"/>
              <p:cNvSpPr/>
              <p:nvPr/>
            </p:nvSpPr>
            <p:spPr>
              <a:xfrm>
                <a:off x="2142234" y="2007865"/>
                <a:ext cx="1131207" cy="6335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3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3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3600" baseline="-25000" dirty="0">
                  <a:solidFill>
                    <a:schemeClr val="accent1"/>
                  </a:solidFill>
                </a:endParaRPr>
              </a:p>
            </p:txBody>
          </p:sp>
        </mc:Choice>
        <mc:Fallback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6676" y="1505899"/>
                <a:ext cx="848405" cy="47517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 lIns="68580" tIns="34290" rIns="68580" bIns="34290"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/>
          <p:cNvCxnSpPr/>
          <p:nvPr/>
        </p:nvCxnSpPr>
        <p:spPr>
          <a:xfrm flipH="1" flipV="1">
            <a:off x="2050599" y="2666435"/>
            <a:ext cx="857566" cy="143256"/>
          </a:xfrm>
          <a:prstGeom prst="straightConnector1">
            <a:avLst/>
          </a:prstGeom>
          <a:ln w="57150">
            <a:solidFill>
              <a:schemeClr val="accent6"/>
            </a:solidFill>
            <a:prstDash val="sysDot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/>
          <p:cNvSpPr/>
          <p:nvPr/>
        </p:nvSpPr>
        <p:spPr>
          <a:xfrm>
            <a:off x="2501876" y="2736026"/>
            <a:ext cx="202186" cy="202187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68580" tIns="34290" rIns="68580" bIns="34290" rtlCol="0" anchor="ctr"/>
          <a:lstStyle/>
          <a:p>
            <a:pPr algn="ctr"/>
            <a:endParaRPr lang="en-US" sz="2100" i="1" dirty="0">
              <a:latin typeface="Cambria Math" panose="02040503050406030204" pitchFamily="18" charset="0"/>
            </a:endParaRPr>
          </a:p>
        </p:txBody>
      </p:sp>
      <p:cxnSp>
        <p:nvCxnSpPr>
          <p:cNvPr id="26" name="Straight Arrow Connector 25"/>
          <p:cNvCxnSpPr>
            <a:stCxn id="22" idx="2"/>
            <a:endCxn id="20" idx="0"/>
          </p:cNvCxnSpPr>
          <p:nvPr/>
        </p:nvCxnSpPr>
        <p:spPr>
          <a:xfrm>
            <a:off x="2030879" y="1981078"/>
            <a:ext cx="572090" cy="754949"/>
          </a:xfrm>
          <a:prstGeom prst="straightConnector1">
            <a:avLst/>
          </a:prstGeom>
          <a:ln w="38100">
            <a:solidFill>
              <a:schemeClr val="accent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21" idx="2"/>
            <a:endCxn id="19" idx="0"/>
          </p:cNvCxnSpPr>
          <p:nvPr/>
        </p:nvCxnSpPr>
        <p:spPr>
          <a:xfrm>
            <a:off x="2939837" y="1924930"/>
            <a:ext cx="40676" cy="811097"/>
          </a:xfrm>
          <a:prstGeom prst="straightConnector1">
            <a:avLst/>
          </a:prstGeom>
          <a:ln w="38100">
            <a:solidFill>
              <a:schemeClr val="accent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Left Brace 34"/>
          <p:cNvSpPr/>
          <p:nvPr/>
        </p:nvSpPr>
        <p:spPr>
          <a:xfrm rot="16200000">
            <a:off x="7351295" y="2527496"/>
            <a:ext cx="231628" cy="907311"/>
          </a:xfrm>
          <a:prstGeom prst="leftBrac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68580" tIns="34290" rIns="68580" bIns="34290"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6249409" y="3266823"/>
            <a:ext cx="2490105" cy="346249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en-US" dirty="0"/>
              <a:t>Gradient of the objective</a:t>
            </a:r>
          </a:p>
        </p:txBody>
      </p:sp>
      <p:cxnSp>
        <p:nvCxnSpPr>
          <p:cNvPr id="37" name="Straight Arrow Connector 36"/>
          <p:cNvCxnSpPr/>
          <p:nvPr/>
        </p:nvCxnSpPr>
        <p:spPr>
          <a:xfrm flipV="1">
            <a:off x="5531817" y="2938214"/>
            <a:ext cx="1130889" cy="776061"/>
          </a:xfrm>
          <a:prstGeom prst="straightConnector1">
            <a:avLst/>
          </a:prstGeom>
          <a:ln w="38100">
            <a:solidFill>
              <a:schemeClr val="accent6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4629445" y="3690406"/>
            <a:ext cx="2002792" cy="300082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en-US" sz="1500" dirty="0"/>
              <a:t>Learning rate (step size)</a:t>
            </a:r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42" name="TextBox 41"/>
              <p:cNvSpPr txBox="1"/>
              <p:nvPr/>
            </p:nvSpPr>
            <p:spPr>
              <a:xfrm>
                <a:off x="2310414" y="5777533"/>
                <a:ext cx="9727464" cy="1002262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r>
                  <a:rPr lang="en-US" sz="2400" dirty="0"/>
                  <a:t>computation of </a:t>
                </a:r>
                <a14:m>
                  <m:oMath xmlns:m="http://schemas.openxmlformats.org/officeDocument/2006/math">
                    <m:r>
                      <a:rPr lang="en-US" sz="2400">
                        <a:latin typeface="Cambria Math" panose="02040503050406030204" pitchFamily="18" charset="0"/>
                      </a:rPr>
                      <m:t>𝛻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2400" dirty="0"/>
                  <a:t> requires a full sweep over the training data</a:t>
                </a:r>
              </a:p>
              <a:p>
                <a:pPr marL="342900" indent="-34290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r>
                  <a:rPr lang="en-US" sz="2400" dirty="0"/>
                  <a:t>Per-iteration comp. cost = O(n)</a:t>
                </a:r>
              </a:p>
            </p:txBody>
          </p:sp>
        </mc:Choice>
        <mc:Fallback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2811" y="4333150"/>
                <a:ext cx="7295598" cy="751697"/>
              </a:xfrm>
              <a:prstGeom prst="rect">
                <a:avLst/>
              </a:prstGeom>
              <a:blipFill>
                <a:blip r:embed="rId7"/>
                <a:stretch>
                  <a:fillRect l="-751" b="-13253"/>
                </a:stretch>
              </a:blipFill>
            </p:spPr>
            <p:txBody>
              <a:bodyPr lIns="68580" tIns="34290" rIns="68580" bIns="34290"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Slide Number Placeholder 2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23AE6-A9B1-1F4D-A7F9-2E6F746D4C1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33364209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Stochastic gradient descent (SGD)</a:t>
            </a:r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17" name="Content Placeholder 16"/>
              <p:cNvSpPr>
                <a:spLocks noGrp="1"/>
              </p:cNvSpPr>
              <p:nvPr>
                <p:ph idx="1"/>
              </p:nvPr>
            </p:nvSpPr>
            <p:spPr>
              <a:xfrm>
                <a:off x="5496196" y="1825625"/>
                <a:ext cx="6695804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Initialize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randomly</a:t>
                </a:r>
              </a:p>
              <a:p>
                <a:r>
                  <a:rPr lang="en-US" dirty="0"/>
                  <a:t>For </a:t>
                </a:r>
                <a:r>
                  <a:rPr lang="en-US" i="1" dirty="0"/>
                  <a:t>t</a:t>
                </a:r>
                <a:r>
                  <a:rPr lang="en-US" dirty="0"/>
                  <a:t> in 0,…, </a:t>
                </a:r>
                <a:r>
                  <a:rPr lang="en-US" i="1" dirty="0" err="1"/>
                  <a:t>T</a:t>
                </a:r>
                <a:r>
                  <a:rPr lang="en-US" baseline="-25000" dirty="0" err="1"/>
                  <a:t>maxiter</a:t>
                </a:r>
                <a:endParaRPr lang="en-US" baseline="-25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𝛻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𝐿𝑜𝑠𝑠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where index </a:t>
                </a:r>
                <a:r>
                  <a:rPr lang="en-US" i="1" dirty="0" err="1"/>
                  <a:t>i</a:t>
                </a:r>
                <a:r>
                  <a:rPr lang="en-US" dirty="0"/>
                  <a:t> is chosen randomly</a:t>
                </a:r>
              </a:p>
            </p:txBody>
          </p:sp>
        </mc:Choice>
        <mc:Fallback>
          <p:sp>
            <p:nvSpPr>
              <p:cNvPr id="17" name="Content Placeholder 1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4122147" y="1369219"/>
                <a:ext cx="5021853" cy="3263504"/>
              </a:xfrm>
              <a:blipFill>
                <a:blip r:embed="rId2"/>
                <a:stretch>
                  <a:fillRect l="-23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Oval 7"/>
          <p:cNvSpPr/>
          <p:nvPr/>
        </p:nvSpPr>
        <p:spPr>
          <a:xfrm rot="20022333">
            <a:off x="1125941" y="2958203"/>
            <a:ext cx="1213739" cy="479715"/>
          </a:xfrm>
          <a:prstGeom prst="ellipse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68580" tIns="34290" rIns="68580" bIns="34290" rtlCol="0" anchor="ctr"/>
          <a:lstStyle/>
          <a:p>
            <a:pPr algn="ctr"/>
            <a:endParaRPr lang="en-US" sz="2100" i="1" dirty="0">
              <a:latin typeface="Cambria Math" panose="02040503050406030204" pitchFamily="18" charset="0"/>
            </a:endParaRPr>
          </a:p>
        </p:txBody>
      </p:sp>
      <p:sp>
        <p:nvSpPr>
          <p:cNvPr id="9" name="Oval 8"/>
          <p:cNvSpPr/>
          <p:nvPr/>
        </p:nvSpPr>
        <p:spPr>
          <a:xfrm rot="20022333">
            <a:off x="539934" y="2653782"/>
            <a:ext cx="2517912" cy="1088555"/>
          </a:xfrm>
          <a:prstGeom prst="ellipse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68580" tIns="34290" rIns="68580" bIns="34290" rtlCol="0" anchor="ctr"/>
          <a:lstStyle/>
          <a:p>
            <a:pPr algn="ctr"/>
            <a:endParaRPr lang="en-US" sz="2100" i="1" dirty="0">
              <a:latin typeface="Cambria Math" panose="02040503050406030204" pitchFamily="18" charset="0"/>
            </a:endParaRPr>
          </a:p>
        </p:txBody>
      </p:sp>
      <p:sp>
        <p:nvSpPr>
          <p:cNvPr id="10" name="Oval 9"/>
          <p:cNvSpPr/>
          <p:nvPr/>
        </p:nvSpPr>
        <p:spPr>
          <a:xfrm rot="20022333">
            <a:off x="21250" y="2350721"/>
            <a:ext cx="4003154" cy="1832205"/>
          </a:xfrm>
          <a:prstGeom prst="ellipse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68580" tIns="34290" rIns="68580" bIns="34290" rtlCol="0" anchor="ctr"/>
          <a:lstStyle/>
          <a:p>
            <a:pPr algn="ctr"/>
            <a:endParaRPr lang="en-US" sz="2100" i="1" dirty="0"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11" name="Rectangle 10"/>
              <p:cNvSpPr/>
              <p:nvPr/>
            </p:nvSpPr>
            <p:spPr>
              <a:xfrm>
                <a:off x="4845196" y="3850264"/>
                <a:ext cx="699230" cy="6335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sz="3600" b="0" i="1" baseline="-2500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3600" baseline="-25000" dirty="0">
                  <a:solidFill>
                    <a:schemeClr val="accent1"/>
                  </a:solidFill>
                </a:endParaRPr>
              </a:p>
            </p:txBody>
          </p:sp>
        </mc:Choice>
        <mc:Fallback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3897" y="2887698"/>
                <a:ext cx="524423" cy="47517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 lIns="68580" tIns="34290" rIns="68580" bIns="34290"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Oval 11"/>
          <p:cNvSpPr/>
          <p:nvPr/>
        </p:nvSpPr>
        <p:spPr>
          <a:xfrm>
            <a:off x="3422319" y="2938213"/>
            <a:ext cx="202186" cy="202187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68580" tIns="34290" rIns="68580" bIns="34290" rtlCol="0" anchor="ctr"/>
          <a:lstStyle/>
          <a:p>
            <a:pPr algn="ctr"/>
            <a:endParaRPr lang="en-US" sz="2100" i="1" dirty="0">
              <a:latin typeface="Cambria Math" panose="02040503050406030204" pitchFamily="18" charset="0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1646216" y="3096965"/>
            <a:ext cx="202186" cy="202187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68580" tIns="34290" rIns="68580" bIns="34290" rtlCol="0" anchor="ctr"/>
          <a:lstStyle/>
          <a:p>
            <a:pPr algn="ctr"/>
            <a:endParaRPr lang="en-US" sz="2100" i="1" dirty="0"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14" name="Rectangle 13"/>
              <p:cNvSpPr/>
              <p:nvPr/>
            </p:nvSpPr>
            <p:spPr>
              <a:xfrm>
                <a:off x="122611" y="2750624"/>
                <a:ext cx="1257331" cy="6335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sz="3600" b="0" i="1" baseline="-2500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𝑓𝑖𝑛𝑎𝑙</m:t>
                      </m:r>
                    </m:oMath>
                  </m:oMathPara>
                </a14:m>
                <a:endParaRPr lang="en-US" sz="3600" baseline="-25000" dirty="0">
                  <a:solidFill>
                    <a:schemeClr val="accent1"/>
                  </a:solidFill>
                </a:endParaRPr>
              </a:p>
            </p:txBody>
          </p:sp>
        </mc:Choice>
        <mc:Fallback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59" y="2062969"/>
                <a:ext cx="942998" cy="475178"/>
              </a:xfrm>
              <a:prstGeom prst="rect">
                <a:avLst/>
              </a:prstGeom>
              <a:blipFill>
                <a:blip r:embed="rId4"/>
                <a:stretch>
                  <a:fillRect b="-3846"/>
                </a:stretch>
              </a:blipFill>
            </p:spPr>
            <p:txBody>
              <a:bodyPr lIns="68580" tIns="34290" rIns="68580" bIns="34290"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/>
          <p:cNvCxnSpPr>
            <a:endCxn id="13" idx="1"/>
          </p:cNvCxnSpPr>
          <p:nvPr/>
        </p:nvCxnSpPr>
        <p:spPr>
          <a:xfrm>
            <a:off x="818425" y="2634998"/>
            <a:ext cx="857401" cy="491577"/>
          </a:xfrm>
          <a:prstGeom prst="straightConnector1">
            <a:avLst/>
          </a:prstGeom>
          <a:ln w="38100">
            <a:solidFill>
              <a:schemeClr val="accent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21" name="Rectangle 20"/>
              <p:cNvSpPr/>
              <p:nvPr/>
            </p:nvSpPr>
            <p:spPr>
              <a:xfrm>
                <a:off x="3574591" y="1933002"/>
                <a:ext cx="690382" cy="6335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3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3600" baseline="-25000" dirty="0">
                  <a:solidFill>
                    <a:schemeClr val="accent1"/>
                  </a:solidFill>
                </a:endParaRPr>
              </a:p>
            </p:txBody>
          </p:sp>
        </mc:Choice>
        <mc:Fallback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0943" y="1449752"/>
                <a:ext cx="517787" cy="47517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 lIns="68580" tIns="34290" rIns="68580" bIns="34290"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xmlns="" Requires="a14">
          <p:sp>
            <p:nvSpPr>
              <p:cNvPr id="22" name="Rectangle 21"/>
              <p:cNvSpPr/>
              <p:nvPr/>
            </p:nvSpPr>
            <p:spPr>
              <a:xfrm>
                <a:off x="2142234" y="2007865"/>
                <a:ext cx="1131207" cy="6335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3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3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3600" baseline="-25000" dirty="0">
                  <a:solidFill>
                    <a:schemeClr val="accent1"/>
                  </a:solidFill>
                </a:endParaRPr>
              </a:p>
            </p:txBody>
          </p:sp>
        </mc:Choice>
        <mc:Fallback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6676" y="1505899"/>
                <a:ext cx="848405" cy="47517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 lIns="68580" tIns="34290" rIns="68580" bIns="34290"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/>
          <p:cNvCxnSpPr>
            <a:stCxn id="22" idx="2"/>
            <a:endCxn id="20" idx="0"/>
          </p:cNvCxnSpPr>
          <p:nvPr/>
        </p:nvCxnSpPr>
        <p:spPr>
          <a:xfrm>
            <a:off x="2030879" y="1981077"/>
            <a:ext cx="817961" cy="1227434"/>
          </a:xfrm>
          <a:prstGeom prst="straightConnector1">
            <a:avLst/>
          </a:prstGeom>
          <a:ln w="38100">
            <a:solidFill>
              <a:schemeClr val="accent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21" idx="2"/>
            <a:endCxn id="19" idx="0"/>
          </p:cNvCxnSpPr>
          <p:nvPr/>
        </p:nvCxnSpPr>
        <p:spPr>
          <a:xfrm flipH="1">
            <a:off x="2838744" y="1924930"/>
            <a:ext cx="101093" cy="290827"/>
          </a:xfrm>
          <a:prstGeom prst="straightConnector1">
            <a:avLst/>
          </a:prstGeom>
          <a:ln w="38100">
            <a:solidFill>
              <a:schemeClr val="accent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Left Brace 34"/>
          <p:cNvSpPr/>
          <p:nvPr/>
        </p:nvSpPr>
        <p:spPr>
          <a:xfrm rot="16200000">
            <a:off x="7588027" y="2021929"/>
            <a:ext cx="231628" cy="2141534"/>
          </a:xfrm>
          <a:prstGeom prst="leftBrac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68580" tIns="34290" rIns="68580" bIns="34290"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6633074" y="3229983"/>
            <a:ext cx="1932260" cy="346249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en-US" dirty="0"/>
              <a:t>Stochastic gradient</a:t>
            </a:r>
          </a:p>
        </p:txBody>
      </p:sp>
      <p:sp>
        <p:nvSpPr>
          <p:cNvPr id="3" name="Freeform: Shape 2"/>
          <p:cNvSpPr/>
          <p:nvPr/>
        </p:nvSpPr>
        <p:spPr>
          <a:xfrm>
            <a:off x="1843939" y="2343529"/>
            <a:ext cx="1571436" cy="1030970"/>
          </a:xfrm>
          <a:custGeom>
            <a:avLst/>
            <a:gdLst>
              <a:gd name="connsiteX0" fmla="*/ 2095248 w 2095248"/>
              <a:gd name="connsiteY0" fmla="*/ 799343 h 1374627"/>
              <a:gd name="connsiteX1" fmla="*/ 1338294 w 2095248"/>
              <a:gd name="connsiteY1" fmla="*/ 0 h 1374627"/>
              <a:gd name="connsiteX2" fmla="*/ 1368573 w 2095248"/>
              <a:gd name="connsiteY2" fmla="*/ 1223237 h 1374627"/>
              <a:gd name="connsiteX3" fmla="*/ 956790 w 2095248"/>
              <a:gd name="connsiteY3" fmla="*/ 1005234 h 1374627"/>
              <a:gd name="connsiteX4" fmla="*/ 248281 w 2095248"/>
              <a:gd name="connsiteY4" fmla="*/ 302781 h 1374627"/>
              <a:gd name="connsiteX5" fmla="*/ 690342 w 2095248"/>
              <a:gd name="connsiteY5" fmla="*/ 1374627 h 1374627"/>
              <a:gd name="connsiteX6" fmla="*/ 205892 w 2095248"/>
              <a:gd name="connsiteY6" fmla="*/ 787231 h 1374627"/>
              <a:gd name="connsiteX7" fmla="*/ 157447 w 2095248"/>
              <a:gd name="connsiteY7" fmla="*/ 1301960 h 1374627"/>
              <a:gd name="connsiteX8" fmla="*/ 0 w 2095248"/>
              <a:gd name="connsiteY8" fmla="*/ 1192959 h 1374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95248" h="1374627">
                <a:moveTo>
                  <a:pt x="2095248" y="799343"/>
                </a:moveTo>
                <a:lnTo>
                  <a:pt x="1338294" y="0"/>
                </a:lnTo>
                <a:lnTo>
                  <a:pt x="1368573" y="1223237"/>
                </a:lnTo>
                <a:lnTo>
                  <a:pt x="956790" y="1005234"/>
                </a:lnTo>
                <a:lnTo>
                  <a:pt x="248281" y="302781"/>
                </a:lnTo>
                <a:lnTo>
                  <a:pt x="690342" y="1374627"/>
                </a:lnTo>
                <a:lnTo>
                  <a:pt x="205892" y="787231"/>
                </a:lnTo>
                <a:lnTo>
                  <a:pt x="157447" y="1301960"/>
                </a:lnTo>
                <a:lnTo>
                  <a:pt x="0" y="1192959"/>
                </a:lnTo>
              </a:path>
            </a:pathLst>
          </a:custGeom>
          <a:noFill/>
          <a:ln w="76200">
            <a:solidFill>
              <a:schemeClr val="accent6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68580" tIns="34290" rIns="68580" bIns="34290"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31" name="TextBox 30"/>
              <p:cNvSpPr txBox="1"/>
              <p:nvPr/>
            </p:nvSpPr>
            <p:spPr>
              <a:xfrm>
                <a:off x="2310414" y="5777533"/>
                <a:ext cx="9727464" cy="1002262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r>
                  <a:rPr lang="en-US" sz="2400" dirty="0"/>
                  <a:t>computation of </a:t>
                </a:r>
                <a14:m>
                  <m:oMath xmlns:m="http://schemas.openxmlformats.org/officeDocument/2006/math">
                    <m:r>
                      <a:rPr lang="en-US" sz="2400">
                        <a:latin typeface="Cambria Math" panose="02040503050406030204" pitchFamily="18" charset="0"/>
                      </a:rPr>
                      <m:t>𝛻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𝑜𝑠𝑠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…</m:t>
                        </m:r>
                      </m:e>
                    </m:d>
                  </m:oMath>
                </a14:m>
                <a:r>
                  <a:rPr lang="en-US" sz="2400" dirty="0"/>
                  <a:t> requires only one training example</a:t>
                </a:r>
              </a:p>
              <a:p>
                <a:pPr marL="342900" indent="-34290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r>
                  <a:rPr lang="en-US" sz="2400" dirty="0"/>
                  <a:t>Per-iteration comp. cost = O(1)</a:t>
                </a:r>
              </a:p>
            </p:txBody>
          </p:sp>
        </mc:Choice>
        <mc:Fallback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2811" y="4333150"/>
                <a:ext cx="7295598" cy="751697"/>
              </a:xfrm>
              <a:prstGeom prst="rect">
                <a:avLst/>
              </a:prstGeom>
              <a:blipFill>
                <a:blip r:embed="rId7"/>
                <a:stretch>
                  <a:fillRect l="-751" b="-13253"/>
                </a:stretch>
              </a:blipFill>
            </p:spPr>
            <p:txBody>
              <a:bodyPr lIns="68580" tIns="34290" rIns="68580" bIns="34290"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Oval 18"/>
          <p:cNvSpPr/>
          <p:nvPr/>
        </p:nvSpPr>
        <p:spPr>
          <a:xfrm>
            <a:off x="2737651" y="2215756"/>
            <a:ext cx="202186" cy="202187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68580" tIns="34290" rIns="68580" bIns="34290" rtlCol="0" anchor="ctr"/>
          <a:lstStyle/>
          <a:p>
            <a:pPr algn="ctr"/>
            <a:endParaRPr lang="en-US" sz="2100" i="1" dirty="0">
              <a:latin typeface="Cambria Math" panose="02040503050406030204" pitchFamily="18" charset="0"/>
            </a:endParaRPr>
          </a:p>
        </p:txBody>
      </p:sp>
      <p:sp>
        <p:nvSpPr>
          <p:cNvPr id="20" name="Oval 19"/>
          <p:cNvSpPr/>
          <p:nvPr/>
        </p:nvSpPr>
        <p:spPr>
          <a:xfrm>
            <a:off x="2747747" y="3208510"/>
            <a:ext cx="202186" cy="202187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68580" tIns="34290" rIns="68580" bIns="34290" rtlCol="0" anchor="ctr"/>
          <a:lstStyle/>
          <a:p>
            <a:pPr algn="ctr"/>
            <a:endParaRPr lang="en-US" sz="2100" i="1" dirty="0">
              <a:latin typeface="Cambria Math" panose="02040503050406030204" pitchFamily="18" charset="0"/>
            </a:endParaRPr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23AE6-A9B1-1F4D-A7F9-2E6F746D4C1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4686291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 Function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77500" lnSpcReduction="20000"/>
          </a:bodyPr>
          <a:lstStyle/>
          <a:p>
            <a:pPr marL="165100" indent="-165100" algn="just">
              <a:spcBef>
                <a:spcPts val="0"/>
              </a:spcBef>
              <a:spcAft>
                <a:spcPts val="1200"/>
              </a:spcAft>
            </a:pPr>
            <a:r>
              <a:rPr lang="en-US" sz="2800" b="1" dirty="0" smtClean="0"/>
              <a:t>A classical linear programming problem can be stated </a:t>
            </a:r>
            <a:r>
              <a:rPr lang="en-US" sz="2800" b="1" dirty="0" smtClean="0"/>
              <a:t>as:</a:t>
            </a:r>
          </a:p>
          <a:p>
            <a:pPr marL="439420" lvl="1" indent="-165100" algn="just">
              <a:spcBef>
                <a:spcPts val="0"/>
              </a:spcBef>
              <a:spcAft>
                <a:spcPts val="1200"/>
              </a:spcAft>
            </a:pPr>
            <a:r>
              <a:rPr lang="en-US" b="1" dirty="0" smtClean="0"/>
              <a:t>Find </a:t>
            </a:r>
            <a:r>
              <a:rPr lang="en-US" b="1" dirty="0" smtClean="0"/>
              <a:t>a vector u = (</a:t>
            </a:r>
            <a:r>
              <a:rPr lang="en-US" dirty="0" smtClean="0"/>
              <a:t>u</a:t>
            </a:r>
            <a:r>
              <a:rPr lang="en-US" baseline="-25000" dirty="0" smtClean="0"/>
              <a:t>1</a:t>
            </a:r>
            <a:r>
              <a:rPr lang="en-US" b="1" dirty="0" smtClean="0"/>
              <a:t>, </a:t>
            </a:r>
            <a:r>
              <a:rPr lang="en-US" dirty="0" smtClean="0"/>
              <a:t>u</a:t>
            </a:r>
            <a:r>
              <a:rPr lang="en-US" baseline="-25000" dirty="0" smtClean="0"/>
              <a:t>2</a:t>
            </a:r>
            <a:r>
              <a:rPr lang="en-US" b="1" dirty="0" smtClean="0"/>
              <a:t>, …, </a:t>
            </a:r>
            <a:r>
              <a:rPr lang="en-US" dirty="0" smtClean="0"/>
              <a:t>u</a:t>
            </a:r>
            <a:r>
              <a:rPr lang="en-US" baseline="-25000" dirty="0" smtClean="0"/>
              <a:t>m</a:t>
            </a:r>
            <a:r>
              <a:rPr lang="en-US" b="1" dirty="0" smtClean="0"/>
              <a:t>) that minimizes the linear objective function:</a:t>
            </a:r>
          </a:p>
          <a:p>
            <a:pPr marL="713740" lvl="2" indent="-165100" algn="just">
              <a:spcBef>
                <a:spcPts val="0"/>
              </a:spcBef>
              <a:spcAft>
                <a:spcPts val="1200"/>
              </a:spcAft>
            </a:pPr>
            <a:r>
              <a:rPr lang="en-US" b="1" dirty="0" smtClean="0"/>
              <a:t>u is arbitrarily constrained such that </a:t>
            </a:r>
            <a:r>
              <a:rPr lang="en-US" i="1" dirty="0" err="1" smtClean="0"/>
              <a:t>u</a:t>
            </a:r>
            <a:r>
              <a:rPr lang="en-US" i="1" baseline="-25000" dirty="0" err="1" smtClean="0"/>
              <a:t>i</a:t>
            </a:r>
            <a:r>
              <a:rPr lang="en-US" dirty="0" smtClean="0"/>
              <a:t> &gt; 0</a:t>
            </a:r>
            <a:r>
              <a:rPr lang="en-US" b="1" dirty="0" smtClean="0"/>
              <a:t>.</a:t>
            </a:r>
          </a:p>
          <a:p>
            <a:pPr marL="165100" indent="-165100" algn="just">
              <a:spcBef>
                <a:spcPts val="0"/>
              </a:spcBef>
              <a:spcAft>
                <a:spcPts val="1200"/>
              </a:spcAft>
            </a:pPr>
            <a:r>
              <a:rPr lang="en-US" sz="2800" b="1" dirty="0" smtClean="0"/>
              <a:t>The solution to such an optimization </a:t>
            </a:r>
            <a:r>
              <a:rPr lang="en-US" sz="2800" b="1" dirty="0" smtClean="0"/>
              <a:t>problem is </a:t>
            </a:r>
            <a:r>
              <a:rPr lang="en-US" sz="2800" b="1" dirty="0" smtClean="0"/>
              <a:t>not unique. </a:t>
            </a:r>
            <a:endParaRPr lang="en-US" sz="2800" b="1" dirty="0" smtClean="0"/>
          </a:p>
          <a:p>
            <a:pPr marL="165100" indent="-165100" algn="just">
              <a:spcBef>
                <a:spcPts val="0"/>
              </a:spcBef>
              <a:spcAft>
                <a:spcPts val="1200"/>
              </a:spcAft>
            </a:pPr>
            <a:r>
              <a:rPr lang="en-US" sz="2800" b="1" dirty="0" smtClean="0"/>
              <a:t>A </a:t>
            </a:r>
            <a:r>
              <a:rPr lang="en-US" sz="2800" b="1" dirty="0" smtClean="0"/>
              <a:t>range of solutions lie in a </a:t>
            </a:r>
            <a:r>
              <a:rPr lang="en-US" sz="2800" b="1" dirty="0" smtClean="0"/>
              <a:t>convex </a:t>
            </a:r>
            <a:r>
              <a:rPr lang="en-US" sz="2800" b="1" dirty="0" err="1" smtClean="0"/>
              <a:t>polytope</a:t>
            </a:r>
            <a:r>
              <a:rPr lang="en-US" sz="2800" b="1" dirty="0" smtClean="0"/>
              <a:t> </a:t>
            </a:r>
            <a:r>
              <a:rPr lang="en-US" sz="2800" b="1" dirty="0" smtClean="0"/>
              <a:t>(an n-dimensional polyhedron).</a:t>
            </a:r>
          </a:p>
          <a:p>
            <a:pPr marL="165100" indent="-165100" algn="just">
              <a:spcBef>
                <a:spcPts val="0"/>
              </a:spcBef>
              <a:spcAft>
                <a:spcPts val="1200"/>
              </a:spcAft>
            </a:pPr>
            <a:r>
              <a:rPr lang="en-US" sz="2800" b="1" dirty="0" smtClean="0"/>
              <a:t>Solutions can be found in polynomial time: O(</a:t>
            </a:r>
            <a:r>
              <a:rPr lang="en-US" sz="2800" b="1" dirty="0" err="1" smtClean="0"/>
              <a:t>n</a:t>
            </a:r>
            <a:r>
              <a:rPr lang="en-US" sz="2800" b="1" baseline="30000" dirty="0" err="1" smtClean="0"/>
              <a:t>k</a:t>
            </a:r>
            <a:r>
              <a:rPr lang="en-US" sz="2800" b="1" dirty="0" smtClean="0"/>
              <a:t>)</a:t>
            </a:r>
            <a:endParaRPr lang="en-US" sz="2800" b="1" dirty="0" smtClean="0"/>
          </a:p>
          <a:p>
            <a:endParaRPr lang="en-US" dirty="0"/>
          </a:p>
        </p:txBody>
      </p:sp>
      <p:pic>
        <p:nvPicPr>
          <p:cNvPr id="5" name="Picture 4" descr="gradient.g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556882" y="3556382"/>
            <a:ext cx="1282018" cy="1282018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23AE6-A9B1-1F4D-A7F9-2E6F746D4C1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Minibatch stochastic gradient descent</a:t>
            </a:r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17" name="Content Placeholder 16"/>
              <p:cNvSpPr>
                <a:spLocks noGrp="1"/>
              </p:cNvSpPr>
              <p:nvPr>
                <p:ph idx="1"/>
              </p:nvPr>
            </p:nvSpPr>
            <p:spPr>
              <a:xfrm>
                <a:off x="5496196" y="1825625"/>
                <a:ext cx="6695804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Initialize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randomly</a:t>
                </a:r>
              </a:p>
              <a:p>
                <a:r>
                  <a:rPr lang="en-US" dirty="0"/>
                  <a:t>For </a:t>
                </a:r>
                <a:r>
                  <a:rPr lang="en-US" i="1" dirty="0"/>
                  <a:t>t</a:t>
                </a:r>
                <a:r>
                  <a:rPr lang="en-US" dirty="0"/>
                  <a:t> in 0,…, </a:t>
                </a:r>
                <a:r>
                  <a:rPr lang="en-US" i="1" dirty="0" err="1"/>
                  <a:t>T</a:t>
                </a:r>
                <a:r>
                  <a:rPr lang="en-US" baseline="-25000" dirty="0" err="1"/>
                  <a:t>maxiter</a:t>
                </a:r>
                <a:endParaRPr lang="en-US" baseline="-250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𝛻</m:t>
                              </m:r>
                            </m:e>
                          </m:acc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sz="2800" dirty="0"/>
                  <a:t>where minibatch </a:t>
                </a:r>
                <a:r>
                  <a:rPr lang="en-US" sz="2800" i="1" dirty="0"/>
                  <a:t>B</a:t>
                </a:r>
                <a:r>
                  <a:rPr lang="en-US" sz="2800" dirty="0"/>
                  <a:t> is chosen randomly</a:t>
                </a:r>
              </a:p>
            </p:txBody>
          </p:sp>
        </mc:Choice>
        <mc:Fallback>
          <p:sp>
            <p:nvSpPr>
              <p:cNvPr id="17" name="Content Placeholder 1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4122147" y="1369219"/>
                <a:ext cx="5021853" cy="3263504"/>
              </a:xfrm>
              <a:blipFill>
                <a:blip r:embed="rId2"/>
                <a:stretch>
                  <a:fillRect l="-20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Oval 7"/>
          <p:cNvSpPr/>
          <p:nvPr/>
        </p:nvSpPr>
        <p:spPr>
          <a:xfrm rot="20022333">
            <a:off x="1125941" y="2958203"/>
            <a:ext cx="1213739" cy="479715"/>
          </a:xfrm>
          <a:prstGeom prst="ellipse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68580" tIns="34290" rIns="68580" bIns="34290" rtlCol="0" anchor="ctr"/>
          <a:lstStyle/>
          <a:p>
            <a:pPr algn="ctr"/>
            <a:endParaRPr lang="en-US" sz="2100" i="1" dirty="0">
              <a:latin typeface="Cambria Math" panose="02040503050406030204" pitchFamily="18" charset="0"/>
            </a:endParaRPr>
          </a:p>
        </p:txBody>
      </p:sp>
      <p:sp>
        <p:nvSpPr>
          <p:cNvPr id="9" name="Oval 8"/>
          <p:cNvSpPr/>
          <p:nvPr/>
        </p:nvSpPr>
        <p:spPr>
          <a:xfrm rot="20022333">
            <a:off x="539934" y="2653782"/>
            <a:ext cx="2517912" cy="1088555"/>
          </a:xfrm>
          <a:prstGeom prst="ellipse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68580" tIns="34290" rIns="68580" bIns="34290" rtlCol="0" anchor="ctr"/>
          <a:lstStyle/>
          <a:p>
            <a:pPr algn="ctr"/>
            <a:endParaRPr lang="en-US" sz="2100" i="1" dirty="0">
              <a:latin typeface="Cambria Math" panose="02040503050406030204" pitchFamily="18" charset="0"/>
            </a:endParaRPr>
          </a:p>
        </p:txBody>
      </p:sp>
      <p:sp>
        <p:nvSpPr>
          <p:cNvPr id="10" name="Oval 9"/>
          <p:cNvSpPr/>
          <p:nvPr/>
        </p:nvSpPr>
        <p:spPr>
          <a:xfrm rot="20022333">
            <a:off x="21250" y="2350721"/>
            <a:ext cx="4003154" cy="1832205"/>
          </a:xfrm>
          <a:prstGeom prst="ellipse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68580" tIns="34290" rIns="68580" bIns="34290" rtlCol="0" anchor="ctr"/>
          <a:lstStyle/>
          <a:p>
            <a:pPr algn="ctr"/>
            <a:endParaRPr lang="en-US" sz="2100" i="1" dirty="0"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11" name="Rectangle 10"/>
              <p:cNvSpPr/>
              <p:nvPr/>
            </p:nvSpPr>
            <p:spPr>
              <a:xfrm>
                <a:off x="4845196" y="3850264"/>
                <a:ext cx="699230" cy="6335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sz="3600" b="0" i="1" baseline="-2500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3600" baseline="-25000" dirty="0">
                  <a:solidFill>
                    <a:schemeClr val="accent1"/>
                  </a:solidFill>
                </a:endParaRPr>
              </a:p>
            </p:txBody>
          </p:sp>
        </mc:Choice>
        <mc:Fallback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3897" y="2887698"/>
                <a:ext cx="524423" cy="47517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 lIns="68580" tIns="34290" rIns="68580" bIns="34290"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Oval 11"/>
          <p:cNvSpPr/>
          <p:nvPr/>
        </p:nvSpPr>
        <p:spPr>
          <a:xfrm>
            <a:off x="3422319" y="2938213"/>
            <a:ext cx="202186" cy="202187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68580" tIns="34290" rIns="68580" bIns="34290" rtlCol="0" anchor="ctr"/>
          <a:lstStyle/>
          <a:p>
            <a:pPr algn="ctr"/>
            <a:endParaRPr lang="en-US" sz="2100" i="1" dirty="0">
              <a:latin typeface="Cambria Math" panose="02040503050406030204" pitchFamily="18" charset="0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1646216" y="3096965"/>
            <a:ext cx="202186" cy="202187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68580" tIns="34290" rIns="68580" bIns="34290" rtlCol="0" anchor="ctr"/>
          <a:lstStyle/>
          <a:p>
            <a:pPr algn="ctr"/>
            <a:endParaRPr lang="en-US" sz="2100" i="1" dirty="0">
              <a:latin typeface="Cambria Math" panose="020405030504060302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14" name="Rectangle 13"/>
              <p:cNvSpPr/>
              <p:nvPr/>
            </p:nvSpPr>
            <p:spPr>
              <a:xfrm>
                <a:off x="122611" y="2750624"/>
                <a:ext cx="1257331" cy="6335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sz="3600" b="0" i="1" baseline="-25000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𝑓𝑖𝑛𝑎𝑙</m:t>
                      </m:r>
                    </m:oMath>
                  </m:oMathPara>
                </a14:m>
                <a:endParaRPr lang="en-US" sz="3600" baseline="-25000" dirty="0">
                  <a:solidFill>
                    <a:schemeClr val="accent1"/>
                  </a:solidFill>
                </a:endParaRPr>
              </a:p>
            </p:txBody>
          </p:sp>
        </mc:Choice>
        <mc:Fallback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59" y="2062969"/>
                <a:ext cx="942998" cy="475178"/>
              </a:xfrm>
              <a:prstGeom prst="rect">
                <a:avLst/>
              </a:prstGeom>
              <a:blipFill>
                <a:blip r:embed="rId4"/>
                <a:stretch>
                  <a:fillRect b="-3846"/>
                </a:stretch>
              </a:blipFill>
            </p:spPr>
            <p:txBody>
              <a:bodyPr lIns="68580" tIns="34290" rIns="68580" bIns="34290"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/>
          <p:cNvCxnSpPr>
            <a:endCxn id="13" idx="1"/>
          </p:cNvCxnSpPr>
          <p:nvPr/>
        </p:nvCxnSpPr>
        <p:spPr>
          <a:xfrm>
            <a:off x="818425" y="2634998"/>
            <a:ext cx="857401" cy="491577"/>
          </a:xfrm>
          <a:prstGeom prst="straightConnector1">
            <a:avLst/>
          </a:prstGeom>
          <a:ln w="38100">
            <a:solidFill>
              <a:schemeClr val="accent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21" name="Rectangle 20"/>
              <p:cNvSpPr/>
              <p:nvPr/>
            </p:nvSpPr>
            <p:spPr>
              <a:xfrm>
                <a:off x="3574591" y="1933002"/>
                <a:ext cx="690382" cy="6335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3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3600" baseline="-25000" dirty="0">
                  <a:solidFill>
                    <a:schemeClr val="accent1"/>
                  </a:solidFill>
                </a:endParaRPr>
              </a:p>
            </p:txBody>
          </p:sp>
        </mc:Choice>
        <mc:Fallback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0943" y="1449752"/>
                <a:ext cx="517787" cy="47517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 lIns="68580" tIns="34290" rIns="68580" bIns="34290"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xmlns="" Requires="a14">
          <p:sp>
            <p:nvSpPr>
              <p:cNvPr id="22" name="Rectangle 21"/>
              <p:cNvSpPr/>
              <p:nvPr/>
            </p:nvSpPr>
            <p:spPr>
              <a:xfrm>
                <a:off x="2142234" y="2007865"/>
                <a:ext cx="1131207" cy="6335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3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3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3600" baseline="-25000" dirty="0">
                  <a:solidFill>
                    <a:schemeClr val="accent1"/>
                  </a:solidFill>
                </a:endParaRPr>
              </a:p>
            </p:txBody>
          </p:sp>
        </mc:Choice>
        <mc:Fallback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6676" y="1505899"/>
                <a:ext cx="848405" cy="47517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 lIns="68580" tIns="34290" rIns="68580" bIns="34290"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/>
          <p:cNvCxnSpPr>
            <a:stCxn id="22" idx="2"/>
            <a:endCxn id="20" idx="0"/>
          </p:cNvCxnSpPr>
          <p:nvPr/>
        </p:nvCxnSpPr>
        <p:spPr>
          <a:xfrm>
            <a:off x="2030879" y="1981077"/>
            <a:ext cx="790489" cy="769014"/>
          </a:xfrm>
          <a:prstGeom prst="straightConnector1">
            <a:avLst/>
          </a:prstGeom>
          <a:ln w="38100">
            <a:solidFill>
              <a:schemeClr val="accent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21" idx="2"/>
            <a:endCxn id="19" idx="0"/>
          </p:cNvCxnSpPr>
          <p:nvPr/>
        </p:nvCxnSpPr>
        <p:spPr>
          <a:xfrm flipH="1">
            <a:off x="2936312" y="1924930"/>
            <a:ext cx="3525" cy="467678"/>
          </a:xfrm>
          <a:prstGeom prst="straightConnector1">
            <a:avLst/>
          </a:prstGeom>
          <a:ln w="38100">
            <a:solidFill>
              <a:schemeClr val="accent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Left Brace 34"/>
          <p:cNvSpPr/>
          <p:nvPr/>
        </p:nvSpPr>
        <p:spPr>
          <a:xfrm rot="16200000">
            <a:off x="7301898" y="2308058"/>
            <a:ext cx="231628" cy="1569276"/>
          </a:xfrm>
          <a:prstGeom prst="leftBrace">
            <a:avLst/>
          </a:prstGeom>
          <a:ln w="571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68580" tIns="34290" rIns="68580" bIns="34290"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6633074" y="3250710"/>
            <a:ext cx="1921039" cy="346249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r>
              <a:rPr lang="en-US" dirty="0"/>
              <a:t>minibatch gradient</a:t>
            </a:r>
          </a:p>
        </p:txBody>
      </p:sp>
      <p:sp>
        <p:nvSpPr>
          <p:cNvPr id="3" name="Freeform: Shape 2"/>
          <p:cNvSpPr/>
          <p:nvPr/>
        </p:nvSpPr>
        <p:spPr>
          <a:xfrm>
            <a:off x="1843939" y="2497947"/>
            <a:ext cx="1571436" cy="822052"/>
          </a:xfrm>
          <a:custGeom>
            <a:avLst/>
            <a:gdLst>
              <a:gd name="connsiteX0" fmla="*/ 2095248 w 2095248"/>
              <a:gd name="connsiteY0" fmla="*/ 799343 h 1374627"/>
              <a:gd name="connsiteX1" fmla="*/ 1338294 w 2095248"/>
              <a:gd name="connsiteY1" fmla="*/ 0 h 1374627"/>
              <a:gd name="connsiteX2" fmla="*/ 1368573 w 2095248"/>
              <a:gd name="connsiteY2" fmla="*/ 1223237 h 1374627"/>
              <a:gd name="connsiteX3" fmla="*/ 956790 w 2095248"/>
              <a:gd name="connsiteY3" fmla="*/ 1005234 h 1374627"/>
              <a:gd name="connsiteX4" fmla="*/ 248281 w 2095248"/>
              <a:gd name="connsiteY4" fmla="*/ 302781 h 1374627"/>
              <a:gd name="connsiteX5" fmla="*/ 690342 w 2095248"/>
              <a:gd name="connsiteY5" fmla="*/ 1374627 h 1374627"/>
              <a:gd name="connsiteX6" fmla="*/ 205892 w 2095248"/>
              <a:gd name="connsiteY6" fmla="*/ 787231 h 1374627"/>
              <a:gd name="connsiteX7" fmla="*/ 157447 w 2095248"/>
              <a:gd name="connsiteY7" fmla="*/ 1301960 h 1374627"/>
              <a:gd name="connsiteX8" fmla="*/ 0 w 2095248"/>
              <a:gd name="connsiteY8" fmla="*/ 1192959 h 1374627"/>
              <a:gd name="connsiteX0" fmla="*/ 2095248 w 2095248"/>
              <a:gd name="connsiteY0" fmla="*/ 593452 h 1168736"/>
              <a:gd name="connsiteX1" fmla="*/ 1459406 w 2095248"/>
              <a:gd name="connsiteY1" fmla="*/ 0 h 1168736"/>
              <a:gd name="connsiteX2" fmla="*/ 1368573 w 2095248"/>
              <a:gd name="connsiteY2" fmla="*/ 1017346 h 1168736"/>
              <a:gd name="connsiteX3" fmla="*/ 956790 w 2095248"/>
              <a:gd name="connsiteY3" fmla="*/ 799343 h 1168736"/>
              <a:gd name="connsiteX4" fmla="*/ 248281 w 2095248"/>
              <a:gd name="connsiteY4" fmla="*/ 96890 h 1168736"/>
              <a:gd name="connsiteX5" fmla="*/ 690342 w 2095248"/>
              <a:gd name="connsiteY5" fmla="*/ 1168736 h 1168736"/>
              <a:gd name="connsiteX6" fmla="*/ 205892 w 2095248"/>
              <a:gd name="connsiteY6" fmla="*/ 581340 h 1168736"/>
              <a:gd name="connsiteX7" fmla="*/ 157447 w 2095248"/>
              <a:gd name="connsiteY7" fmla="*/ 1096069 h 1168736"/>
              <a:gd name="connsiteX8" fmla="*/ 0 w 2095248"/>
              <a:gd name="connsiteY8" fmla="*/ 987068 h 1168736"/>
              <a:gd name="connsiteX0" fmla="*/ 2095248 w 2095248"/>
              <a:gd name="connsiteY0" fmla="*/ 593452 h 1168736"/>
              <a:gd name="connsiteX1" fmla="*/ 1459406 w 2095248"/>
              <a:gd name="connsiteY1" fmla="*/ 0 h 1168736"/>
              <a:gd name="connsiteX2" fmla="*/ 1308016 w 2095248"/>
              <a:gd name="connsiteY2" fmla="*/ 666119 h 1168736"/>
              <a:gd name="connsiteX3" fmla="*/ 956790 w 2095248"/>
              <a:gd name="connsiteY3" fmla="*/ 799343 h 1168736"/>
              <a:gd name="connsiteX4" fmla="*/ 248281 w 2095248"/>
              <a:gd name="connsiteY4" fmla="*/ 96890 h 1168736"/>
              <a:gd name="connsiteX5" fmla="*/ 690342 w 2095248"/>
              <a:gd name="connsiteY5" fmla="*/ 1168736 h 1168736"/>
              <a:gd name="connsiteX6" fmla="*/ 205892 w 2095248"/>
              <a:gd name="connsiteY6" fmla="*/ 581340 h 1168736"/>
              <a:gd name="connsiteX7" fmla="*/ 157447 w 2095248"/>
              <a:gd name="connsiteY7" fmla="*/ 1096069 h 1168736"/>
              <a:gd name="connsiteX8" fmla="*/ 0 w 2095248"/>
              <a:gd name="connsiteY8" fmla="*/ 987068 h 1168736"/>
              <a:gd name="connsiteX0" fmla="*/ 2095248 w 2095248"/>
              <a:gd name="connsiteY0" fmla="*/ 593452 h 1168736"/>
              <a:gd name="connsiteX1" fmla="*/ 1459406 w 2095248"/>
              <a:gd name="connsiteY1" fmla="*/ 0 h 1168736"/>
              <a:gd name="connsiteX2" fmla="*/ 1308016 w 2095248"/>
              <a:gd name="connsiteY2" fmla="*/ 666119 h 1168736"/>
              <a:gd name="connsiteX3" fmla="*/ 956790 w 2095248"/>
              <a:gd name="connsiteY3" fmla="*/ 799343 h 1168736"/>
              <a:gd name="connsiteX4" fmla="*/ 599508 w 2095248"/>
              <a:gd name="connsiteY4" fmla="*/ 224058 h 1168736"/>
              <a:gd name="connsiteX5" fmla="*/ 690342 w 2095248"/>
              <a:gd name="connsiteY5" fmla="*/ 1168736 h 1168736"/>
              <a:gd name="connsiteX6" fmla="*/ 205892 w 2095248"/>
              <a:gd name="connsiteY6" fmla="*/ 581340 h 1168736"/>
              <a:gd name="connsiteX7" fmla="*/ 157447 w 2095248"/>
              <a:gd name="connsiteY7" fmla="*/ 1096069 h 1168736"/>
              <a:gd name="connsiteX8" fmla="*/ 0 w 2095248"/>
              <a:gd name="connsiteY8" fmla="*/ 987068 h 1168736"/>
              <a:gd name="connsiteX0" fmla="*/ 2095248 w 2095248"/>
              <a:gd name="connsiteY0" fmla="*/ 593452 h 1096069"/>
              <a:gd name="connsiteX1" fmla="*/ 1459406 w 2095248"/>
              <a:gd name="connsiteY1" fmla="*/ 0 h 1096069"/>
              <a:gd name="connsiteX2" fmla="*/ 1308016 w 2095248"/>
              <a:gd name="connsiteY2" fmla="*/ 666119 h 1096069"/>
              <a:gd name="connsiteX3" fmla="*/ 956790 w 2095248"/>
              <a:gd name="connsiteY3" fmla="*/ 799343 h 1096069"/>
              <a:gd name="connsiteX4" fmla="*/ 599508 w 2095248"/>
              <a:gd name="connsiteY4" fmla="*/ 224058 h 1096069"/>
              <a:gd name="connsiteX5" fmla="*/ 575285 w 2095248"/>
              <a:gd name="connsiteY5" fmla="*/ 926511 h 1096069"/>
              <a:gd name="connsiteX6" fmla="*/ 205892 w 2095248"/>
              <a:gd name="connsiteY6" fmla="*/ 581340 h 1096069"/>
              <a:gd name="connsiteX7" fmla="*/ 157447 w 2095248"/>
              <a:gd name="connsiteY7" fmla="*/ 1096069 h 1096069"/>
              <a:gd name="connsiteX8" fmla="*/ 0 w 2095248"/>
              <a:gd name="connsiteY8" fmla="*/ 987068 h 1096069"/>
              <a:gd name="connsiteX0" fmla="*/ 2095248 w 2095248"/>
              <a:gd name="connsiteY0" fmla="*/ 593452 h 1096069"/>
              <a:gd name="connsiteX1" fmla="*/ 1459406 w 2095248"/>
              <a:gd name="connsiteY1" fmla="*/ 0 h 1096069"/>
              <a:gd name="connsiteX2" fmla="*/ 1308016 w 2095248"/>
              <a:gd name="connsiteY2" fmla="*/ 666119 h 1096069"/>
              <a:gd name="connsiteX3" fmla="*/ 956790 w 2095248"/>
              <a:gd name="connsiteY3" fmla="*/ 799343 h 1096069"/>
              <a:gd name="connsiteX4" fmla="*/ 599508 w 2095248"/>
              <a:gd name="connsiteY4" fmla="*/ 224058 h 1096069"/>
              <a:gd name="connsiteX5" fmla="*/ 575285 w 2095248"/>
              <a:gd name="connsiteY5" fmla="*/ 926511 h 1096069"/>
              <a:gd name="connsiteX6" fmla="*/ 290671 w 2095248"/>
              <a:gd name="connsiteY6" fmla="*/ 672175 h 1096069"/>
              <a:gd name="connsiteX7" fmla="*/ 157447 w 2095248"/>
              <a:gd name="connsiteY7" fmla="*/ 1096069 h 1096069"/>
              <a:gd name="connsiteX8" fmla="*/ 0 w 2095248"/>
              <a:gd name="connsiteY8" fmla="*/ 987068 h 1096069"/>
              <a:gd name="connsiteX0" fmla="*/ 2095248 w 2095248"/>
              <a:gd name="connsiteY0" fmla="*/ 593452 h 1096069"/>
              <a:gd name="connsiteX1" fmla="*/ 1459406 w 2095248"/>
              <a:gd name="connsiteY1" fmla="*/ 0 h 1096069"/>
              <a:gd name="connsiteX2" fmla="*/ 1326183 w 2095248"/>
              <a:gd name="connsiteY2" fmla="*/ 454172 h 1096069"/>
              <a:gd name="connsiteX3" fmla="*/ 956790 w 2095248"/>
              <a:gd name="connsiteY3" fmla="*/ 799343 h 1096069"/>
              <a:gd name="connsiteX4" fmla="*/ 599508 w 2095248"/>
              <a:gd name="connsiteY4" fmla="*/ 224058 h 1096069"/>
              <a:gd name="connsiteX5" fmla="*/ 575285 w 2095248"/>
              <a:gd name="connsiteY5" fmla="*/ 926511 h 1096069"/>
              <a:gd name="connsiteX6" fmla="*/ 290671 w 2095248"/>
              <a:gd name="connsiteY6" fmla="*/ 672175 h 1096069"/>
              <a:gd name="connsiteX7" fmla="*/ 157447 w 2095248"/>
              <a:gd name="connsiteY7" fmla="*/ 1096069 h 1096069"/>
              <a:gd name="connsiteX8" fmla="*/ 0 w 2095248"/>
              <a:gd name="connsiteY8" fmla="*/ 987068 h 1096069"/>
              <a:gd name="connsiteX0" fmla="*/ 2095248 w 2095248"/>
              <a:gd name="connsiteY0" fmla="*/ 593452 h 1096069"/>
              <a:gd name="connsiteX1" fmla="*/ 1459406 w 2095248"/>
              <a:gd name="connsiteY1" fmla="*/ 0 h 1096069"/>
              <a:gd name="connsiteX2" fmla="*/ 1326183 w 2095248"/>
              <a:gd name="connsiteY2" fmla="*/ 454172 h 1096069"/>
              <a:gd name="connsiteX3" fmla="*/ 920456 w 2095248"/>
              <a:gd name="connsiteY3" fmla="*/ 599507 h 1096069"/>
              <a:gd name="connsiteX4" fmla="*/ 599508 w 2095248"/>
              <a:gd name="connsiteY4" fmla="*/ 224058 h 1096069"/>
              <a:gd name="connsiteX5" fmla="*/ 575285 w 2095248"/>
              <a:gd name="connsiteY5" fmla="*/ 926511 h 1096069"/>
              <a:gd name="connsiteX6" fmla="*/ 290671 w 2095248"/>
              <a:gd name="connsiteY6" fmla="*/ 672175 h 1096069"/>
              <a:gd name="connsiteX7" fmla="*/ 157447 w 2095248"/>
              <a:gd name="connsiteY7" fmla="*/ 1096069 h 1096069"/>
              <a:gd name="connsiteX8" fmla="*/ 0 w 2095248"/>
              <a:gd name="connsiteY8" fmla="*/ 987068 h 1096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95248" h="1096069">
                <a:moveTo>
                  <a:pt x="2095248" y="593452"/>
                </a:moveTo>
                <a:lnTo>
                  <a:pt x="1459406" y="0"/>
                </a:lnTo>
                <a:lnTo>
                  <a:pt x="1326183" y="454172"/>
                </a:lnTo>
                <a:lnTo>
                  <a:pt x="920456" y="599507"/>
                </a:lnTo>
                <a:lnTo>
                  <a:pt x="599508" y="224058"/>
                </a:lnTo>
                <a:lnTo>
                  <a:pt x="575285" y="926511"/>
                </a:lnTo>
                <a:lnTo>
                  <a:pt x="290671" y="672175"/>
                </a:lnTo>
                <a:lnTo>
                  <a:pt x="157447" y="1096069"/>
                </a:lnTo>
                <a:lnTo>
                  <a:pt x="0" y="987068"/>
                </a:lnTo>
              </a:path>
            </a:pathLst>
          </a:custGeom>
          <a:noFill/>
          <a:ln w="76200">
            <a:solidFill>
              <a:schemeClr val="accent6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68580" tIns="34290" rIns="68580" bIns="34290"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31" name="TextBox 30"/>
              <p:cNvSpPr txBox="1"/>
              <p:nvPr/>
            </p:nvSpPr>
            <p:spPr>
              <a:xfrm>
                <a:off x="2310414" y="5777533"/>
                <a:ext cx="9727464" cy="1064074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>
                            <a:latin typeface="Cambria Math" panose="02040503050406030204" pitchFamily="18" charset="0"/>
                          </a:rPr>
                          <m:t>𝛻</m:t>
                        </m:r>
                      </m:e>
                    </m:acc>
                    <m:r>
                      <a:rPr lang="en-US" sz="2400" i="1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is average gradient over random subset of data of size </a:t>
                </a:r>
                <a:r>
                  <a:rPr lang="en-US" sz="2400" i="1" dirty="0"/>
                  <a:t>B</a:t>
                </a:r>
              </a:p>
              <a:p>
                <a:pPr marL="342900" indent="-342900">
                  <a:lnSpc>
                    <a:spcPct val="130000"/>
                  </a:lnSpc>
                  <a:buFont typeface="Arial" panose="020B0604020202020204" pitchFamily="34" charset="0"/>
                  <a:buChar char="•"/>
                </a:pPr>
                <a:r>
                  <a:rPr lang="en-US" sz="2400" dirty="0"/>
                  <a:t>Per-iteration comp. cost = O(</a:t>
                </a:r>
                <a:r>
                  <a:rPr lang="en-US" sz="2400" i="1" dirty="0"/>
                  <a:t>B</a:t>
                </a:r>
                <a:r>
                  <a:rPr lang="en-US" sz="2400" dirty="0"/>
                  <a:t>)</a:t>
                </a:r>
              </a:p>
            </p:txBody>
          </p:sp>
        </mc:Choice>
        <mc:Fallback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2811" y="4333150"/>
                <a:ext cx="7295598" cy="798056"/>
              </a:xfrm>
              <a:prstGeom prst="rect">
                <a:avLst/>
              </a:prstGeom>
              <a:blipFill>
                <a:blip r:embed="rId7"/>
                <a:stretch>
                  <a:fillRect l="-751" b="-7386"/>
                </a:stretch>
              </a:blipFill>
            </p:spPr>
            <p:txBody>
              <a:bodyPr lIns="68580" tIns="34290" rIns="68580" bIns="34290"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Oval 18"/>
          <p:cNvSpPr/>
          <p:nvPr/>
        </p:nvSpPr>
        <p:spPr>
          <a:xfrm>
            <a:off x="2835219" y="2392607"/>
            <a:ext cx="202186" cy="202187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68580" tIns="34290" rIns="68580" bIns="34290" rtlCol="0" anchor="ctr"/>
          <a:lstStyle/>
          <a:p>
            <a:pPr algn="ctr"/>
            <a:endParaRPr lang="en-US" sz="2100" i="1" dirty="0">
              <a:latin typeface="Cambria Math" panose="02040503050406030204" pitchFamily="18" charset="0"/>
            </a:endParaRPr>
          </a:p>
        </p:txBody>
      </p:sp>
      <p:sp>
        <p:nvSpPr>
          <p:cNvPr id="20" name="Oval 19"/>
          <p:cNvSpPr/>
          <p:nvPr/>
        </p:nvSpPr>
        <p:spPr>
          <a:xfrm>
            <a:off x="2720274" y="2750091"/>
            <a:ext cx="202186" cy="202187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68580" tIns="34290" rIns="68580" bIns="34290" rtlCol="0" anchor="ctr"/>
          <a:lstStyle/>
          <a:p>
            <a:pPr algn="ctr"/>
            <a:endParaRPr lang="en-US" sz="2100" i="1" dirty="0">
              <a:latin typeface="Cambria Math" panose="02040503050406030204" pitchFamily="18" charset="0"/>
            </a:endParaRPr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23AE6-A9B1-1F4D-A7F9-2E6F746D4C1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17939984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>
            <a:spLocks noGrp="1"/>
          </p:cNvSpPr>
          <p:nvPr>
            <p:ph type="sldNum" sz="quarter" idx="4294967295"/>
          </p:nvPr>
        </p:nvSpPr>
        <p:spPr>
          <a:xfrm>
            <a:off x="7010400" y="4852988"/>
            <a:ext cx="2133600" cy="28257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300">
                <a:solidFill>
                  <a:srgbClr val="FFFFFF"/>
                </a:solidFill>
              </a:rPr>
              <a:pPr lvl="0">
                <a:defRPr sz="1800">
                  <a:solidFill>
                    <a:srgbClr val="000000"/>
                  </a:solidFill>
                </a:defRPr>
              </a:pPr>
              <a:t>41</a:t>
            </a:fld>
            <a:endParaRPr sz="1300">
              <a:solidFill>
                <a:srgbClr val="FFFFFF"/>
              </a:solidFill>
            </a:endParaRPr>
          </a:p>
        </p:txBody>
      </p:sp>
      <p:sp>
        <p:nvSpPr>
          <p:cNvPr id="28" name="Shape 28"/>
          <p:cNvSpPr/>
          <p:nvPr/>
        </p:nvSpPr>
        <p:spPr>
          <a:xfrm>
            <a:off x="-50801" y="256674"/>
            <a:ext cx="9194801" cy="584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/>
          <a:lstStyle>
            <a:lvl1pPr algn="ctr">
              <a:defRPr sz="3200">
                <a:solidFill>
                  <a:srgbClr val="215380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2800" smtClean="0">
                <a:solidFill>
                  <a:srgbClr val="215380"/>
                </a:solidFill>
              </a:rPr>
              <a:t>(mini-batch) Stochastic </a:t>
            </a:r>
            <a:r>
              <a:rPr lang="en-US" sz="2800" dirty="0" smtClean="0">
                <a:solidFill>
                  <a:srgbClr val="215380"/>
                </a:solidFill>
              </a:rPr>
              <a:t>Gradient Descent (SGD)</a:t>
            </a:r>
            <a:endParaRPr sz="2800" dirty="0">
              <a:solidFill>
                <a:srgbClr val="21538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xmlns="" Requires="a14">
          <p:sp>
            <p:nvSpPr>
              <p:cNvPr id="13" name="Rectangle 12"/>
              <p:cNvSpPr/>
              <p:nvPr/>
            </p:nvSpPr>
            <p:spPr>
              <a:xfrm>
                <a:off x="5323124" y="1185014"/>
                <a:ext cx="3279808" cy="7645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𝑙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𝑤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,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𝑏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)=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𝑖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∈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𝐵</m:t>
                          </m:r>
                        </m:sub>
                        <m:sup/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log</m:t>
                          </m:r>
                          <m:r>
                            <a:rPr lang="en-US" b="0" i="0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,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𝑙𝑎𝑏𝑒𝑙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(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𝑤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𝑏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3124" y="1185014"/>
                <a:ext cx="3279808" cy="76456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Group 17"/>
          <p:cNvGrpSpPr/>
          <p:nvPr/>
        </p:nvGrpSpPr>
        <p:grpSpPr>
          <a:xfrm>
            <a:off x="917930" y="1118989"/>
            <a:ext cx="6810195" cy="3734687"/>
            <a:chOff x="917930" y="1118989"/>
            <a:chExt cx="6810195" cy="3734687"/>
          </a:xfrm>
        </p:grpSpPr>
        <mc:AlternateContent xmlns:mc="http://schemas.openxmlformats.org/markup-compatibility/2006">
          <mc:Choice xmlns:a14="http://schemas.microsoft.com/office/drawing/2010/main" xmlns="" Requires="a14">
            <p:sp>
              <p:nvSpPr>
                <p:cNvPr id="4" name="TextBox 3"/>
                <p:cNvSpPr txBox="1"/>
                <p:nvPr/>
              </p:nvSpPr>
              <p:spPr>
                <a:xfrm>
                  <a:off x="917931" y="1118989"/>
                  <a:ext cx="911275" cy="276999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none" lIns="0" tIns="0" rIns="0" bIns="0" numCol="1" spcCol="38100" rtlCol="0" anchor="t">
                  <a:spAutoFit/>
                </a:bodyPr>
                <a:lstStyle/>
                <a:p>
                  <a:pPr marL="0" marR="0" indent="0" algn="l" defTabSz="457200" rtl="0" fontAlgn="auto" latinLnBrk="1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18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charset="0"/>
                            <a:ea typeface="Calibri"/>
                            <a:cs typeface="Calibri"/>
                            <a:sym typeface="Calibri"/>
                          </a:rPr>
                          <m:t>𝜆</m:t>
                        </m:r>
                        <m:r>
                          <a:rPr kumimoji="0" lang="en-US" sz="18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charset="0"/>
                            <a:ea typeface="Calibri"/>
                            <a:cs typeface="Calibri"/>
                            <a:sym typeface="Calibri"/>
                          </a:rPr>
                          <m:t>=0.01</m:t>
                        </m:r>
                      </m:oMath>
                    </m:oMathPara>
                  </a14:m>
                  <a:endParaRPr kumimoji="0" lang="en-US" sz="18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mc:Choice>
          <mc:Fallback>
            <p:sp>
              <p:nvSpPr>
                <p:cNvPr id="4" name="TextBox 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7931" y="1118989"/>
                  <a:ext cx="911275" cy="276999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6040" r="-6040" b="-8889"/>
                  </a:stretch>
                </a:blipFill>
                <a:ln w="12700" cap="flat">
                  <a:noFill/>
                  <a:miter lim="400000"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TextBox 6"/>
            <p:cNvSpPr txBox="1"/>
            <p:nvPr/>
          </p:nvSpPr>
          <p:spPr>
            <a:xfrm>
              <a:off x="917931" y="1994463"/>
              <a:ext cx="2500041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1" i="0" u="none" strike="noStrike" cap="none" spc="0" normalizeH="0" baseline="0" dirty="0" smtClean="0">
                  <a:ln>
                    <a:noFill/>
                  </a:ln>
                  <a:solidFill>
                    <a:srgbClr val="0070C0"/>
                  </a:solidFill>
                  <a:effectLst/>
                  <a:uFillTx/>
                  <a:latin typeface="Calibri"/>
                  <a:ea typeface="Calibri"/>
                  <a:cs typeface="Calibri"/>
                  <a:sym typeface="Calibri"/>
                </a:rPr>
                <a:t>for </a:t>
              </a:r>
              <a:r>
                <a:rPr lang="en-US" dirty="0">
                  <a:solidFill>
                    <a:srgbClr val="000000"/>
                  </a:solidFill>
                </a:rPr>
                <a:t>e</a:t>
              </a:r>
              <a:r>
                <a:rPr lang="en-US" dirty="0" smtClean="0">
                  <a:solidFill>
                    <a:srgbClr val="000000"/>
                  </a:solidFill>
                </a:rPr>
                <a:t> = 0, </a:t>
              </a:r>
              <a:r>
                <a:rPr lang="en-US" dirty="0" err="1" smtClean="0">
                  <a:solidFill>
                    <a:srgbClr val="000000"/>
                  </a:solidFill>
                </a:rPr>
                <a:t>num_epochs</a:t>
              </a:r>
              <a:r>
                <a:rPr lang="en-US" dirty="0" smtClean="0">
                  <a:solidFill>
                    <a:srgbClr val="000000"/>
                  </a:solidFill>
                </a:rPr>
                <a:t> </a:t>
              </a:r>
              <a:r>
                <a:rPr lang="en-US" b="1" dirty="0" smtClean="0">
                  <a:solidFill>
                    <a:srgbClr val="0070C0"/>
                  </a:solidFill>
                </a:rPr>
                <a:t>do</a:t>
              </a:r>
              <a:endParaRPr kumimoji="0" lang="en-US" sz="1800" b="1" i="0" u="none" strike="noStrike" cap="none" spc="0" normalizeH="0" baseline="0" dirty="0">
                <a:ln>
                  <a:noFill/>
                </a:ln>
                <a:solidFill>
                  <a:srgbClr val="0070C0"/>
                </a:solidFill>
                <a:effectLst/>
                <a:uFillTx/>
                <a:sym typeface="Calibri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917930" y="4484344"/>
              <a:ext cx="54694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 smtClean="0">
                  <a:solidFill>
                    <a:srgbClr val="0070C0"/>
                  </a:solidFill>
                </a:rPr>
                <a:t>end</a:t>
              </a:r>
              <a:endParaRPr 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917931" y="1539618"/>
              <a:ext cx="2628282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alibri"/>
                  <a:ea typeface="Calibri"/>
                  <a:cs typeface="Calibri"/>
                  <a:sym typeface="Calibri"/>
                </a:rPr>
                <a:t>Initialize w and </a:t>
              </a:r>
              <a:r>
                <a:rPr kumimoji="0" lang="en-US" sz="1800" b="0" i="0" u="none" strike="noStrike" cap="none" spc="0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alibri"/>
                  <a:ea typeface="Calibri"/>
                  <a:cs typeface="Calibri"/>
                  <a:sym typeface="Calibri"/>
                </a:rPr>
                <a:t>b randomly</a:t>
              </a: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mc:AlternateContent xmlns:mc="http://schemas.openxmlformats.org/markup-compatibility/2006">
          <mc:Choice xmlns:a14="http://schemas.microsoft.com/office/drawing/2010/main" xmlns="" Requires="a14">
            <p:sp>
              <p:nvSpPr>
                <p:cNvPr id="14" name="Rectangle 13"/>
                <p:cNvSpPr/>
                <p:nvPr/>
              </p:nvSpPr>
              <p:spPr>
                <a:xfrm>
                  <a:off x="2448888" y="2677908"/>
                  <a:ext cx="145924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𝑑𝑙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𝑤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𝑏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)/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𝑑𝑤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4" name="Rectangle 1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48888" y="2677908"/>
                  <a:ext cx="1459246" cy="36933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xmlns="" Requires="a14">
            <p:sp>
              <p:nvSpPr>
                <p:cNvPr id="20" name="Rectangle 19"/>
                <p:cNvSpPr/>
                <p:nvPr/>
              </p:nvSpPr>
              <p:spPr>
                <a:xfrm>
                  <a:off x="4569136" y="2674524"/>
                  <a:ext cx="1412694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𝑑𝑙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𝑤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𝑏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)/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𝑑𝑏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20" name="Rectangle 1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69136" y="2674524"/>
                  <a:ext cx="1412694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TextBox 14"/>
            <p:cNvSpPr txBox="1"/>
            <p:nvPr/>
          </p:nvSpPr>
          <p:spPr>
            <a:xfrm>
              <a:off x="1243757" y="2674524"/>
              <a:ext cx="1073369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alibri"/>
                  <a:ea typeface="Calibri"/>
                  <a:cs typeface="Calibri"/>
                  <a:sym typeface="Calibri"/>
                </a:rPr>
                <a:t>Compute: </a:t>
              </a:r>
              <a:endPara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3990535" y="2674524"/>
              <a:ext cx="446595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4572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alibri"/>
                  <a:ea typeface="Calibri"/>
                  <a:cs typeface="Calibri"/>
                  <a:sym typeface="Calibri"/>
                </a:rPr>
                <a:t>and</a:t>
              </a:r>
              <a:endPara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197589" y="3013351"/>
              <a:ext cx="115929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solidFill>
                    <a:srgbClr val="000000"/>
                  </a:solidFill>
                </a:rPr>
                <a:t>Update w:</a:t>
              </a:r>
              <a:endParaRPr lang="en-US" dirty="0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191403" y="3459798"/>
              <a:ext cx="115929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solidFill>
                    <a:srgbClr val="000000"/>
                  </a:solidFill>
                </a:rPr>
                <a:t>Update b:</a:t>
              </a:r>
              <a:endParaRPr lang="en-US" dirty="0"/>
            </a:p>
          </p:txBody>
        </p:sp>
        <mc:AlternateContent xmlns:mc="http://schemas.openxmlformats.org/markup-compatibility/2006">
          <mc:Choice xmlns:a14="http://schemas.microsoft.com/office/drawing/2010/main" xmlns="" Requires="a14">
            <p:sp>
              <p:nvSpPr>
                <p:cNvPr id="25" name="Rectangle 24"/>
                <p:cNvSpPr/>
                <p:nvPr/>
              </p:nvSpPr>
              <p:spPr>
                <a:xfrm>
                  <a:off x="2426869" y="3016205"/>
                  <a:ext cx="2665153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𝑤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=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𝑤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−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𝜆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𝑑𝑙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𝑤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𝑏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)/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𝑑𝑤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25" name="Rectangle 2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26869" y="3016205"/>
                  <a:ext cx="2665153" cy="369332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t="-98333" b="-12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xmlns="" Requires="a14">
            <p:sp>
              <p:nvSpPr>
                <p:cNvPr id="26" name="Rectangle 25"/>
                <p:cNvSpPr/>
                <p:nvPr/>
              </p:nvSpPr>
              <p:spPr>
                <a:xfrm>
                  <a:off x="2426869" y="3459798"/>
                  <a:ext cx="2525499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𝑏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=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𝑏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−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𝜆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 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𝑑𝑙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𝑤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𝑏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)/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𝑑𝑏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26" name="Rectangle 2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26869" y="3459798"/>
                  <a:ext cx="2525499" cy="369332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t="-98333" b="-12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9" name="Rectangle 28"/>
            <p:cNvSpPr/>
            <p:nvPr/>
          </p:nvSpPr>
          <p:spPr>
            <a:xfrm>
              <a:off x="1243757" y="3878293"/>
              <a:ext cx="75052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solidFill>
                    <a:srgbClr val="000000"/>
                  </a:solidFill>
                </a:rPr>
                <a:t>Print: </a:t>
              </a:r>
              <a:endParaRPr lang="en-US" dirty="0"/>
            </a:p>
          </p:txBody>
        </p:sp>
        <mc:AlternateContent xmlns:mc="http://schemas.openxmlformats.org/markup-compatibility/2006">
          <mc:Choice xmlns:a14="http://schemas.microsoft.com/office/drawing/2010/main" xmlns="" Requires="a14">
            <p:sp>
              <p:nvSpPr>
                <p:cNvPr id="17" name="Rectangle 16"/>
                <p:cNvSpPr/>
                <p:nvPr/>
              </p:nvSpPr>
              <p:spPr>
                <a:xfrm>
                  <a:off x="1874988" y="3877982"/>
                  <a:ext cx="902683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𝑙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(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𝑤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𝑏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7" name="Rectangle 1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74988" y="3877982"/>
                  <a:ext cx="902683" cy="369332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1" name="Rectangle 30"/>
            <p:cNvSpPr/>
            <p:nvPr/>
          </p:nvSpPr>
          <p:spPr>
            <a:xfrm>
              <a:off x="2865897" y="3855069"/>
              <a:ext cx="486222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solidFill>
                    <a:srgbClr val="00B050"/>
                  </a:solidFill>
                </a:rPr>
                <a:t>// Useful to see if this is becoming smaller or not. </a:t>
              </a:r>
              <a:endParaRPr lang="en-US" dirty="0">
                <a:solidFill>
                  <a:srgbClr val="00B050"/>
                </a:solidFill>
              </a:endParaRPr>
            </a:p>
          </p:txBody>
        </p:sp>
      </p:grpSp>
      <p:sp>
        <p:nvSpPr>
          <p:cNvPr id="30" name="Rectangle 29"/>
          <p:cNvSpPr/>
          <p:nvPr/>
        </p:nvSpPr>
        <p:spPr>
          <a:xfrm>
            <a:off x="914560" y="4195734"/>
            <a:ext cx="5469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0070C0"/>
                </a:solidFill>
              </a:rPr>
              <a:t>end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917930" y="2319420"/>
            <a:ext cx="2572177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spc="0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for </a:t>
            </a:r>
            <a:r>
              <a:rPr lang="en-US" dirty="0" smtClean="0">
                <a:solidFill>
                  <a:srgbClr val="000000"/>
                </a:solidFill>
              </a:rPr>
              <a:t>b = 0, </a:t>
            </a:r>
            <a:r>
              <a:rPr lang="en-US" dirty="0" err="1" smtClean="0">
                <a:solidFill>
                  <a:srgbClr val="000000"/>
                </a:solidFill>
              </a:rPr>
              <a:t>num_batches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b="1" dirty="0" smtClean="0">
                <a:solidFill>
                  <a:srgbClr val="0070C0"/>
                </a:solidFill>
              </a:rPr>
              <a:t>do</a:t>
            </a:r>
            <a:endParaRPr kumimoji="0" lang="en-US" sz="1800" b="1" i="0" u="none" strike="noStrike" cap="none" spc="0" normalizeH="0" baseline="0" dirty="0">
              <a:ln>
                <a:noFill/>
              </a:ln>
              <a:solidFill>
                <a:srgbClr val="0070C0"/>
              </a:solidFill>
              <a:effectLst/>
              <a:uFillTx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83499154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425" y="428805"/>
            <a:ext cx="7353899" cy="382863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86439" y="4257435"/>
            <a:ext cx="87480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hlinkClick r:id="rId3"/>
              </a:rPr>
              <a:t>https://towardsdatascience.com/optimizers-for-training-neural-network-59450d71caf6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37628605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551280" y="136922"/>
            <a:ext cx="8041440" cy="64412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8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/>
              <a:t>Training Phase</a:t>
            </a:r>
            <a:endParaRPr lang="en-US" dirty="0"/>
          </a:p>
        </p:txBody>
      </p:sp>
      <p:sp>
        <p:nvSpPr>
          <p:cNvPr id="3" name="Ορθογώνιο 2"/>
          <p:cNvSpPr/>
          <p:nvPr/>
        </p:nvSpPr>
        <p:spPr>
          <a:xfrm>
            <a:off x="355600" y="859461"/>
            <a:ext cx="1708704" cy="105948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Sample labeled data</a:t>
            </a:r>
          </a:p>
          <a:p>
            <a:pPr algn="ctr"/>
            <a:r>
              <a:rPr lang="en-US" dirty="0" smtClean="0"/>
              <a:t>(</a:t>
            </a:r>
            <a:r>
              <a:rPr lang="en-US" sz="2000" b="1" dirty="0" smtClean="0">
                <a:solidFill>
                  <a:schemeClr val="bg1"/>
                </a:solidFill>
              </a:rPr>
              <a:t>batch</a:t>
            </a:r>
            <a:r>
              <a:rPr lang="en-US" dirty="0" smtClean="0"/>
              <a:t>)</a:t>
            </a:r>
            <a:endParaRPr lang="el-GR" dirty="0"/>
          </a:p>
        </p:txBody>
      </p:sp>
      <p:sp>
        <p:nvSpPr>
          <p:cNvPr id="7" name="Ορθογώνιο 6"/>
          <p:cNvSpPr/>
          <p:nvPr/>
        </p:nvSpPr>
        <p:spPr>
          <a:xfrm>
            <a:off x="2523847" y="859461"/>
            <a:ext cx="1708704" cy="105948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</a:rPr>
              <a:t>Forward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dirty="0" smtClean="0"/>
              <a:t>it through the network, get predictions</a:t>
            </a:r>
            <a:endParaRPr lang="el-GR" dirty="0"/>
          </a:p>
        </p:txBody>
      </p:sp>
      <p:sp>
        <p:nvSpPr>
          <p:cNvPr id="8" name="Ορθογώνιο 7"/>
          <p:cNvSpPr/>
          <p:nvPr/>
        </p:nvSpPr>
        <p:spPr>
          <a:xfrm>
            <a:off x="4692094" y="859461"/>
            <a:ext cx="1708704" cy="105948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</a:rPr>
              <a:t>Back-propagate</a:t>
            </a:r>
            <a:r>
              <a:rPr lang="en-US" dirty="0" smtClean="0"/>
              <a:t> the errors</a:t>
            </a:r>
            <a:endParaRPr lang="el-GR" dirty="0"/>
          </a:p>
        </p:txBody>
      </p:sp>
      <p:sp>
        <p:nvSpPr>
          <p:cNvPr id="9" name="Ορθογώνιο 8"/>
          <p:cNvSpPr/>
          <p:nvPr/>
        </p:nvSpPr>
        <p:spPr>
          <a:xfrm>
            <a:off x="6860341" y="859461"/>
            <a:ext cx="1708704" cy="105948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smtClean="0"/>
              <a:t>Update</a:t>
            </a:r>
            <a:r>
              <a:rPr lang="en-US" sz="2000" dirty="0" smtClean="0"/>
              <a:t> </a:t>
            </a:r>
            <a:r>
              <a:rPr lang="en-US" dirty="0" smtClean="0"/>
              <a:t>the network weights</a:t>
            </a:r>
            <a:endParaRPr lang="el-GR" dirty="0"/>
          </a:p>
        </p:txBody>
      </p:sp>
      <p:cxnSp>
        <p:nvCxnSpPr>
          <p:cNvPr id="11" name="Ευθύγραμμο βέλος σύνδεσης 10"/>
          <p:cNvCxnSpPr>
            <a:stCxn id="3" idx="3"/>
            <a:endCxn id="7" idx="1"/>
          </p:cNvCxnSpPr>
          <p:nvPr/>
        </p:nvCxnSpPr>
        <p:spPr>
          <a:xfrm>
            <a:off x="2064305" y="1389204"/>
            <a:ext cx="45954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Ευθύγραμμο βέλος σύνδεσης 11"/>
          <p:cNvCxnSpPr/>
          <p:nvPr/>
        </p:nvCxnSpPr>
        <p:spPr>
          <a:xfrm>
            <a:off x="4232552" y="1389204"/>
            <a:ext cx="45954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Ευθύγραμμο βέλος σύνδεσης 12"/>
          <p:cNvCxnSpPr/>
          <p:nvPr/>
        </p:nvCxnSpPr>
        <p:spPr>
          <a:xfrm>
            <a:off x="6400799" y="1397283"/>
            <a:ext cx="45954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Εικόνα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8194" y="2164216"/>
            <a:ext cx="2804526" cy="1628435"/>
          </a:xfrm>
          <a:prstGeom prst="rect">
            <a:avLst/>
          </a:prstGeom>
        </p:spPr>
      </p:pic>
      <p:cxnSp>
        <p:nvCxnSpPr>
          <p:cNvPr id="15" name="Γωνιώδης σύνδεση 14"/>
          <p:cNvCxnSpPr>
            <a:stCxn id="9" idx="2"/>
            <a:endCxn id="3" idx="2"/>
          </p:cNvCxnSpPr>
          <p:nvPr/>
        </p:nvCxnSpPr>
        <p:spPr>
          <a:xfrm rot="5400000">
            <a:off x="4463911" y="-1333423"/>
            <a:ext cx="9525" cy="6504741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Εικόνα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600" y="3264221"/>
            <a:ext cx="2559600" cy="1524036"/>
          </a:xfrm>
          <a:prstGeom prst="rect">
            <a:avLst/>
          </a:prstGeom>
        </p:spPr>
      </p:pic>
      <mc:AlternateContent xmlns:mc="http://schemas.openxmlformats.org/markup-compatibility/2006">
        <mc:Choice xmlns="" xmlns:a14="http://schemas.microsoft.com/office/drawing/2010/main" Requires="a14">
          <p:sp>
            <p:nvSpPr>
              <p:cNvPr id="21" name="TextBox 20"/>
              <p:cNvSpPr txBox="1"/>
              <p:nvPr/>
            </p:nvSpPr>
            <p:spPr>
              <a:xfrm>
                <a:off x="355600" y="3373490"/>
                <a:ext cx="588010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Optimize (min. or max.) </a:t>
                </a:r>
                <a:r>
                  <a:rPr lang="en-US" b="1" dirty="0" smtClean="0">
                    <a:solidFill>
                      <a:schemeClr val="accent2"/>
                    </a:solidFill>
                  </a:rPr>
                  <a:t>objective/cost function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accent2"/>
                        </a:solidFill>
                        <a:latin typeface="Cambria Math" charset="0"/>
                      </a:rPr>
                      <m:t>𝑱</m:t>
                    </m:r>
                    <m:r>
                      <a:rPr lang="en-US" b="1" i="1" smtClean="0">
                        <a:solidFill>
                          <a:schemeClr val="accent2"/>
                        </a:solidFill>
                        <a:latin typeface="Cambria Math" charset="0"/>
                      </a:rPr>
                      <m:t>(</m:t>
                    </m:r>
                    <m:r>
                      <a:rPr lang="el-GR" b="1" i="1" smtClean="0">
                        <a:solidFill>
                          <a:schemeClr val="accent2"/>
                        </a:solidFill>
                        <a:latin typeface="Cambria Math" charset="0"/>
                      </a:rPr>
                      <m:t>𝜽</m:t>
                    </m:r>
                    <m:r>
                      <a:rPr lang="el-GR" b="1" i="1" smtClean="0">
                        <a:solidFill>
                          <a:schemeClr val="accent2"/>
                        </a:solidFill>
                        <a:latin typeface="Cambria Math" charset="0"/>
                      </a:rPr>
                      <m:t>)</m:t>
                    </m:r>
                  </m:oMath>
                </a14:m>
                <a:endParaRPr lang="en-US" b="1" dirty="0" smtClean="0">
                  <a:solidFill>
                    <a:schemeClr val="accent2"/>
                  </a:solidFill>
                </a:endParaRPr>
              </a:p>
              <a:p>
                <a:r>
                  <a:rPr lang="en-US" dirty="0"/>
                  <a:t>Generate </a:t>
                </a:r>
                <a:r>
                  <a:rPr lang="en-US" b="1" dirty="0" smtClean="0">
                    <a:solidFill>
                      <a:schemeClr val="accent2"/>
                    </a:solidFill>
                  </a:rPr>
                  <a:t>error </a:t>
                </a:r>
                <a:r>
                  <a:rPr lang="en-US" b="1" dirty="0">
                    <a:solidFill>
                      <a:schemeClr val="accent2"/>
                    </a:solidFill>
                  </a:rPr>
                  <a:t>signal </a:t>
                </a:r>
                <a:r>
                  <a:rPr lang="en-US" dirty="0"/>
                  <a:t>that </a:t>
                </a:r>
                <a:r>
                  <a:rPr lang="en-US" dirty="0" smtClean="0"/>
                  <a:t>measures difference </a:t>
                </a:r>
                <a:r>
                  <a:rPr lang="en-US" dirty="0"/>
                  <a:t>between predictions and target </a:t>
                </a:r>
                <a:r>
                  <a:rPr lang="en-US" dirty="0" smtClean="0"/>
                  <a:t>values</a:t>
                </a:r>
              </a:p>
            </p:txBody>
          </p:sp>
        </mc:Choice>
        <mc:Fallback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600" y="2530117"/>
                <a:ext cx="5880100" cy="692498"/>
              </a:xfrm>
              <a:prstGeom prst="rect">
                <a:avLst/>
              </a:prstGeom>
              <a:blipFill rotWithShape="0">
                <a:blip r:embed="rId5"/>
                <a:stretch>
                  <a:fillRect l="-829" t="-3289" r="-104" b="-9211"/>
                </a:stretch>
              </a:blipFill>
            </p:spPr>
            <p:txBody>
              <a:bodyPr/>
              <a:lstStyle/>
              <a:p>
                <a:r>
                  <a:rPr lang="el-G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/>
          <p:cNvSpPr txBox="1"/>
          <p:nvPr/>
        </p:nvSpPr>
        <p:spPr>
          <a:xfrm>
            <a:off x="3187240" y="3763541"/>
            <a:ext cx="570148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Use error </a:t>
            </a:r>
            <a:r>
              <a:rPr lang="en-US" dirty="0"/>
              <a:t>signal to change the </a:t>
            </a:r>
            <a:r>
              <a:rPr lang="en-US" b="1" dirty="0">
                <a:solidFill>
                  <a:schemeClr val="accent2"/>
                </a:solidFill>
              </a:rPr>
              <a:t>weights</a:t>
            </a:r>
            <a:r>
              <a:rPr lang="en-US" dirty="0"/>
              <a:t> </a:t>
            </a:r>
            <a:r>
              <a:rPr lang="en-US" dirty="0" smtClean="0"/>
              <a:t>and get </a:t>
            </a:r>
            <a:r>
              <a:rPr lang="en-US" dirty="0"/>
              <a:t>more accurate predictions </a:t>
            </a:r>
          </a:p>
          <a:p>
            <a:r>
              <a:rPr lang="en-US" dirty="0"/>
              <a:t>Subtracting a fraction of the </a:t>
            </a:r>
            <a:r>
              <a:rPr lang="en-US" b="1" dirty="0">
                <a:solidFill>
                  <a:schemeClr val="accent2"/>
                </a:solidFill>
              </a:rPr>
              <a:t>gradient</a:t>
            </a:r>
            <a:r>
              <a:rPr lang="en-US" dirty="0"/>
              <a:t> moves you towards the </a:t>
            </a:r>
            <a:r>
              <a:rPr lang="en-US" b="1" dirty="0">
                <a:solidFill>
                  <a:schemeClr val="accent2"/>
                </a:solidFill>
              </a:rPr>
              <a:t>(local) minimum of the cost function</a:t>
            </a:r>
            <a:endParaRPr lang="el-GR" b="1" dirty="0">
              <a:solidFill>
                <a:schemeClr val="accent2"/>
              </a:solidFill>
            </a:endParaRPr>
          </a:p>
          <a:p>
            <a:endParaRPr lang="el-GR" dirty="0"/>
          </a:p>
        </p:txBody>
      </p:sp>
      <p:sp>
        <p:nvSpPr>
          <p:cNvPr id="5" name="Ορθογώνιο 4"/>
          <p:cNvSpPr/>
          <p:nvPr/>
        </p:nvSpPr>
        <p:spPr>
          <a:xfrm>
            <a:off x="1787857" y="4788257"/>
            <a:ext cx="7016694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l-GR" sz="900" i="1" dirty="0" err="1"/>
              <a:t>https</a:t>
            </a:r>
            <a:r>
              <a:rPr lang="el-GR" sz="900" i="1" dirty="0"/>
              <a:t>://</a:t>
            </a:r>
            <a:r>
              <a:rPr lang="el-GR" sz="900" i="1" dirty="0" err="1"/>
              <a:t>medium.com</a:t>
            </a:r>
            <a:r>
              <a:rPr lang="el-GR" sz="900" i="1" dirty="0"/>
              <a:t>/@</a:t>
            </a:r>
            <a:r>
              <a:rPr lang="el-GR" sz="900" i="1" dirty="0" err="1"/>
              <a:t>ramrajchandradevan</a:t>
            </a:r>
            <a:r>
              <a:rPr lang="el-GR" sz="900" i="1" dirty="0"/>
              <a:t>/the-evolution-of-gradient-descend-optimization-algorithm-4106a6702d39</a:t>
            </a:r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23AE6-A9B1-1F4D-A7F9-2E6F746D4C1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75198661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>
          <a:xfrm>
            <a:off x="551280" y="136922"/>
            <a:ext cx="8041440" cy="64412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8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/>
              <a:t>Loss functions and output</a:t>
            </a:r>
            <a:endParaRPr lang="en-US" dirty="0"/>
          </a:p>
        </p:txBody>
      </p:sp>
      <p:cxnSp>
        <p:nvCxnSpPr>
          <p:cNvPr id="14" name="Ευθεία γραμμή σύνδεσης 13"/>
          <p:cNvCxnSpPr/>
          <p:nvPr/>
        </p:nvCxnSpPr>
        <p:spPr>
          <a:xfrm flipH="1">
            <a:off x="5500460" y="1089928"/>
            <a:ext cx="11341" cy="3748043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013284" y="781050"/>
            <a:ext cx="1582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chemeClr val="accent2"/>
                </a:solidFill>
              </a:rPr>
              <a:t>Classification</a:t>
            </a:r>
            <a:endParaRPr lang="el-GR" b="1" dirty="0">
              <a:solidFill>
                <a:schemeClr val="accent2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201442" y="789846"/>
            <a:ext cx="13452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chemeClr val="accent2"/>
                </a:solidFill>
              </a:rPr>
              <a:t>Regression</a:t>
            </a:r>
            <a:endParaRPr lang="el-GR" b="1" dirty="0">
              <a:solidFill>
                <a:schemeClr val="accent2"/>
              </a:solidFill>
            </a:endParaRPr>
          </a:p>
        </p:txBody>
      </p:sp>
      <p:sp>
        <p:nvSpPr>
          <p:cNvPr id="18" name="Ορθογώνιο 17"/>
          <p:cNvSpPr/>
          <p:nvPr/>
        </p:nvSpPr>
        <p:spPr>
          <a:xfrm>
            <a:off x="296096" y="1260433"/>
            <a:ext cx="109356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222222"/>
                </a:solidFill>
              </a:rPr>
              <a:t>Training </a:t>
            </a:r>
            <a:endParaRPr lang="en-US" b="1" dirty="0" smtClean="0">
              <a:solidFill>
                <a:srgbClr val="222222"/>
              </a:solidFill>
            </a:endParaRPr>
          </a:p>
          <a:p>
            <a:r>
              <a:rPr lang="en-US" b="1" dirty="0" smtClean="0">
                <a:solidFill>
                  <a:srgbClr val="222222"/>
                </a:solidFill>
              </a:rPr>
              <a:t>examples</a:t>
            </a:r>
            <a:endParaRPr lang="el-GR" dirty="0"/>
          </a:p>
        </p:txBody>
      </p:sp>
      <p:sp>
        <p:nvSpPr>
          <p:cNvPr id="19" name="TextBox 18"/>
          <p:cNvSpPr txBox="1"/>
          <p:nvPr/>
        </p:nvSpPr>
        <p:spPr>
          <a:xfrm>
            <a:off x="1812229" y="1286679"/>
            <a:ext cx="33013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222222"/>
                </a:solidFill>
              </a:rPr>
              <a:t>R</a:t>
            </a:r>
            <a:r>
              <a:rPr lang="en-US" baseline="30000" dirty="0">
                <a:solidFill>
                  <a:srgbClr val="222222"/>
                </a:solidFill>
              </a:rPr>
              <a:t>n</a:t>
            </a:r>
            <a:r>
              <a:rPr lang="en-US" dirty="0">
                <a:solidFill>
                  <a:srgbClr val="222222"/>
                </a:solidFill>
              </a:rPr>
              <a:t> x {class_1, ..., </a:t>
            </a:r>
            <a:r>
              <a:rPr lang="en-US" dirty="0" err="1">
                <a:solidFill>
                  <a:srgbClr val="222222"/>
                </a:solidFill>
              </a:rPr>
              <a:t>class_n</a:t>
            </a:r>
            <a:r>
              <a:rPr lang="en-US" dirty="0">
                <a:solidFill>
                  <a:srgbClr val="222222"/>
                </a:solidFill>
              </a:rPr>
              <a:t>} </a:t>
            </a:r>
            <a:endParaRPr lang="en-US" dirty="0" smtClean="0">
              <a:solidFill>
                <a:srgbClr val="222222"/>
              </a:solidFill>
            </a:endParaRPr>
          </a:p>
          <a:p>
            <a:pPr algn="ctr"/>
            <a:r>
              <a:rPr lang="en-US" dirty="0" smtClean="0">
                <a:solidFill>
                  <a:srgbClr val="222222"/>
                </a:solidFill>
              </a:rPr>
              <a:t>(</a:t>
            </a:r>
            <a:r>
              <a:rPr lang="en-US" dirty="0">
                <a:solidFill>
                  <a:srgbClr val="222222"/>
                </a:solidFill>
              </a:rPr>
              <a:t>one-hot encoding)</a:t>
            </a:r>
            <a:endParaRPr lang="el-GR" dirty="0"/>
          </a:p>
        </p:txBody>
      </p:sp>
      <p:sp>
        <p:nvSpPr>
          <p:cNvPr id="20" name="Ορθογώνιο 19"/>
          <p:cNvSpPr/>
          <p:nvPr/>
        </p:nvSpPr>
        <p:spPr>
          <a:xfrm>
            <a:off x="5777848" y="1292333"/>
            <a:ext cx="28148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rgbClr val="222222"/>
                </a:solidFill>
              </a:rPr>
              <a:t>R</a:t>
            </a:r>
            <a:r>
              <a:rPr lang="en-US" baseline="30000" dirty="0">
                <a:solidFill>
                  <a:srgbClr val="222222"/>
                </a:solidFill>
              </a:rPr>
              <a:t>n</a:t>
            </a:r>
            <a:r>
              <a:rPr lang="en-US" dirty="0">
                <a:solidFill>
                  <a:srgbClr val="222222"/>
                </a:solidFill>
              </a:rPr>
              <a:t> x R</a:t>
            </a:r>
            <a:r>
              <a:rPr lang="en-US" baseline="30000" dirty="0">
                <a:solidFill>
                  <a:srgbClr val="222222"/>
                </a:solidFill>
              </a:rPr>
              <a:t>m</a:t>
            </a:r>
            <a:endParaRPr lang="en-US" dirty="0">
              <a:solidFill>
                <a:srgbClr val="222222"/>
              </a:solidFill>
            </a:endParaRPr>
          </a:p>
        </p:txBody>
      </p:sp>
      <p:sp>
        <p:nvSpPr>
          <p:cNvPr id="21" name="Ορθογώνιο 20"/>
          <p:cNvSpPr/>
          <p:nvPr/>
        </p:nvSpPr>
        <p:spPr>
          <a:xfrm>
            <a:off x="296097" y="2049869"/>
            <a:ext cx="92365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222222"/>
                </a:solidFill>
              </a:rPr>
              <a:t>Output </a:t>
            </a:r>
          </a:p>
          <a:p>
            <a:r>
              <a:rPr lang="en-US" b="1" dirty="0" smtClean="0">
                <a:solidFill>
                  <a:srgbClr val="222222"/>
                </a:solidFill>
              </a:rPr>
              <a:t>Layer</a:t>
            </a:r>
            <a:endParaRPr lang="el-GR" dirty="0"/>
          </a:p>
        </p:txBody>
      </p:sp>
      <p:sp>
        <p:nvSpPr>
          <p:cNvPr id="22" name="TextBox 21"/>
          <p:cNvSpPr txBox="1"/>
          <p:nvPr/>
        </p:nvSpPr>
        <p:spPr>
          <a:xfrm>
            <a:off x="1572420" y="2001828"/>
            <a:ext cx="382508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Soft-max</a:t>
            </a:r>
          </a:p>
          <a:p>
            <a:pPr algn="ctr"/>
            <a:r>
              <a:rPr lang="en-US" sz="1600" dirty="0" smtClean="0"/>
              <a:t> [map </a:t>
            </a:r>
            <a:r>
              <a:rPr lang="en-US" sz="1600" dirty="0" smtClean="0">
                <a:solidFill>
                  <a:srgbClr val="222222"/>
                </a:solidFill>
              </a:rPr>
              <a:t>R</a:t>
            </a:r>
            <a:r>
              <a:rPr lang="en-US" sz="1600" baseline="30000" dirty="0" smtClean="0">
                <a:solidFill>
                  <a:srgbClr val="222222"/>
                </a:solidFill>
              </a:rPr>
              <a:t>n </a:t>
            </a:r>
            <a:r>
              <a:rPr lang="en-US" sz="1600" dirty="0" smtClean="0">
                <a:solidFill>
                  <a:srgbClr val="222222"/>
                </a:solidFill>
              </a:rPr>
              <a:t>to a probability distribution]</a:t>
            </a:r>
            <a:endParaRPr lang="el-GR" sz="1600" dirty="0"/>
          </a:p>
        </p:txBody>
      </p:sp>
      <p:sp>
        <p:nvSpPr>
          <p:cNvPr id="23" name="Ορθογώνιο 22"/>
          <p:cNvSpPr/>
          <p:nvPr/>
        </p:nvSpPr>
        <p:spPr>
          <a:xfrm>
            <a:off x="5777848" y="2009002"/>
            <a:ext cx="28148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solidFill>
                  <a:srgbClr val="222222"/>
                </a:solidFill>
              </a:rPr>
              <a:t>Linear </a:t>
            </a:r>
            <a:r>
              <a:rPr lang="en-US" smtClean="0">
                <a:solidFill>
                  <a:srgbClr val="222222"/>
                </a:solidFill>
              </a:rPr>
              <a:t>(Identity) </a:t>
            </a:r>
          </a:p>
          <a:p>
            <a:pPr algn="ctr"/>
            <a:r>
              <a:rPr lang="en-US" dirty="0" smtClean="0">
                <a:solidFill>
                  <a:srgbClr val="222222"/>
                </a:solidFill>
              </a:rPr>
              <a:t>or Sigmoid</a:t>
            </a:r>
            <a:endParaRPr lang="en-US" dirty="0">
              <a:solidFill>
                <a:srgbClr val="222222"/>
              </a:solidFill>
            </a:endParaRPr>
          </a:p>
        </p:txBody>
      </p:sp>
      <p:sp>
        <p:nvSpPr>
          <p:cNvPr id="24" name="Ορθογώνιο 23"/>
          <p:cNvSpPr/>
          <p:nvPr/>
        </p:nvSpPr>
        <p:spPr>
          <a:xfrm>
            <a:off x="296095" y="3331911"/>
            <a:ext cx="116089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222222"/>
                </a:solidFill>
              </a:rPr>
              <a:t>Cost (loss)</a:t>
            </a:r>
          </a:p>
          <a:p>
            <a:r>
              <a:rPr lang="en-US" b="1" dirty="0" smtClean="0">
                <a:solidFill>
                  <a:srgbClr val="222222"/>
                </a:solidFill>
              </a:rPr>
              <a:t>function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858845" y="3341496"/>
            <a:ext cx="3025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Cross-entropy</a:t>
            </a:r>
            <a:endParaRPr lang="el-GR" dirty="0"/>
          </a:p>
        </p:txBody>
      </p:sp>
      <p:sp>
        <p:nvSpPr>
          <p:cNvPr id="26" name="Ορθογώνιο 25"/>
          <p:cNvSpPr/>
          <p:nvPr/>
        </p:nvSpPr>
        <p:spPr>
          <a:xfrm>
            <a:off x="5777848" y="3341496"/>
            <a:ext cx="28148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solidFill>
                  <a:srgbClr val="222222"/>
                </a:solidFill>
              </a:rPr>
              <a:t>Mean Squared Error</a:t>
            </a:r>
            <a:endParaRPr lang="en-US" dirty="0">
              <a:solidFill>
                <a:srgbClr val="222222"/>
              </a:solidFill>
            </a:endParaRPr>
          </a:p>
        </p:txBody>
      </p:sp>
      <p:pic>
        <p:nvPicPr>
          <p:cNvPr id="32" name="Εικόνα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5344" y="2466752"/>
            <a:ext cx="2895600" cy="504825"/>
          </a:xfrm>
          <a:prstGeom prst="rect">
            <a:avLst/>
          </a:prstGeom>
        </p:spPr>
      </p:pic>
      <p:pic>
        <p:nvPicPr>
          <p:cNvPr id="33" name="Εικόνα 3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9596" y="2495327"/>
            <a:ext cx="1524000" cy="571500"/>
          </a:xfrm>
          <a:prstGeom prst="rect">
            <a:avLst/>
          </a:prstGeom>
        </p:spPr>
      </p:pic>
      <p:sp>
        <p:nvSpPr>
          <p:cNvPr id="35" name="Ορθογώνιο 34"/>
          <p:cNvSpPr/>
          <p:nvPr/>
        </p:nvSpPr>
        <p:spPr>
          <a:xfrm>
            <a:off x="7440723" y="2870396"/>
            <a:ext cx="59503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1400" dirty="0"/>
              <a:t>f(x)=x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213415" y="4691656"/>
            <a:ext cx="2082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5"/>
              </a:rPr>
              <a:t>L</a:t>
            </a:r>
            <a:r>
              <a:rPr lang="en-US" dirty="0" smtClean="0">
                <a:hlinkClick r:id="rId5"/>
              </a:rPr>
              <a:t>ist of loss functions</a:t>
            </a:r>
            <a:endParaRPr lang="el-GR" dirty="0"/>
          </a:p>
        </p:txBody>
      </p:sp>
      <mc:AlternateContent xmlns:mc="http://schemas.openxmlformats.org/markup-compatibility/2006">
        <mc:Choice xmlns="" xmlns:a14="http://schemas.microsoft.com/office/drawing/2010/main" Requires="a14">
          <p:sp>
            <p:nvSpPr>
              <p:cNvPr id="38" name="TextBox 37"/>
              <p:cNvSpPr txBox="1"/>
              <p:nvPr/>
            </p:nvSpPr>
            <p:spPr>
              <a:xfrm>
                <a:off x="642978" y="5140086"/>
                <a:ext cx="4557723" cy="6058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charset="0"/>
                        </a:rPr>
                        <m:t>𝐽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l-GR" sz="1400" b="0" i="1" smtClean="0">
                              <a:latin typeface="Cambria Math" charset="0"/>
                            </a:rPr>
                            <m:t>𝜃</m:t>
                          </m:r>
                        </m:e>
                      </m:d>
                      <m:r>
                        <a:rPr lang="el-GR" sz="1400" b="0" i="1" smtClean="0">
                          <a:latin typeface="Cambria Math" charset="0"/>
                        </a:rPr>
                        <m:t>=</m:t>
                      </m:r>
                      <m:r>
                        <a:rPr lang="en-US" sz="1400" b="0" i="1" smtClean="0">
                          <a:latin typeface="Cambria Math" charset="0"/>
                        </a:rPr>
                        <m:t>−</m:t>
                      </m:r>
                      <m:f>
                        <m:fPr>
                          <m:ctrlPr>
                            <a:rPr lang="mr-IN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is-IS" sz="1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400" b="0" i="1" smtClean="0">
                              <a:latin typeface="Cambria Math" charset="0"/>
                            </a:rPr>
                            <m:t>𝑖</m:t>
                          </m:r>
                          <m:r>
                            <a:rPr lang="en-US" sz="1400" b="0" i="1" smtClean="0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1400" b="0" i="1" smtClean="0">
                              <a:latin typeface="Cambria Math" charset="0"/>
                            </a:rPr>
                            <m:t>𝑛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is-I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1400" b="0" i="1" smtClean="0">
                                  <a:latin typeface="Cambria Math" charset="0"/>
                                </a:rPr>
                                <m:t>𝑘</m:t>
                              </m:r>
                              <m:r>
                                <a:rPr lang="en-US" sz="1400" b="0" i="1" smtClean="0">
                                  <a:latin typeface="Cambria Math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400" b="0" i="1" smtClean="0">
                                  <a:latin typeface="Cambria Math" charset="0"/>
                                </a:rPr>
                                <m:t>𝐾</m:t>
                              </m:r>
                            </m:sup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mr-IN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400" b="0" i="1" smtClean="0">
                                          <a:latin typeface="Cambria Math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1400" b="0" i="1" smtClean="0">
                                          <a:latin typeface="Cambria Math" charset="0"/>
                                        </a:rPr>
                                        <m:t>𝑘</m:t>
                                      </m:r>
                                    </m:sub>
                                    <m:sup>
                                      <m:r>
                                        <a:rPr lang="en-US" sz="1400" b="0" i="1" smtClean="0">
                                          <a:latin typeface="Cambria Math" charset="0"/>
                                        </a:rPr>
                                        <m:t>(</m:t>
                                      </m:r>
                                      <m:r>
                                        <a:rPr lang="en-US" sz="1400" b="0" i="1" smtClean="0">
                                          <a:latin typeface="Cambria Math" charset="0"/>
                                        </a:rPr>
                                        <m:t>𝑖</m:t>
                                      </m:r>
                                      <m:r>
                                        <a:rPr lang="en-US" sz="1400" b="0" i="1" smtClean="0">
                                          <a:latin typeface="Cambria Math" charset="0"/>
                                        </a:rPr>
                                        <m:t>)</m:t>
                                      </m:r>
                                    </m:sup>
                                  </m:sSubSup>
                                  <m:func>
                                    <m:funcPr>
                                      <m:ctrlP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1400" b="0" i="0" smtClean="0">
                                          <a:latin typeface="Cambria Math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sSubSup>
                                        <m:sSubSupPr>
                                          <m:ctrlPr>
                                            <a:rPr lang="en-US" sz="1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n-US" sz="1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1400" b="0" i="1" smtClean="0">
                                                  <a:latin typeface="Cambria Math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sz="1400" b="0" i="1" smtClean="0">
                                              <a:latin typeface="Cambria Math" charset="0"/>
                                            </a:rPr>
                                            <m:t>𝑘</m:t>
                                          </m:r>
                                        </m:sub>
                                        <m:sup>
                                          <m:r>
                                            <a:rPr lang="en-US" sz="1400" b="0" i="1" smtClean="0">
                                              <a:latin typeface="Cambria Math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US" sz="1400" b="0" i="1" smtClean="0">
                                              <a:latin typeface="Cambria Math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1400" b="0" i="1" smtClean="0">
                                              <a:latin typeface="Cambria Math" charset="0"/>
                                            </a:rPr>
                                            <m:t>)</m:t>
                                          </m:r>
                                        </m:sup>
                                      </m:sSubSup>
                                      <m:r>
                                        <a:rPr lang="en-US" sz="1400" b="0" i="1" smtClean="0">
                                          <a:latin typeface="Cambria Math" charset="0"/>
                                        </a:rPr>
                                        <m:t>+</m:t>
                                      </m:r>
                                      <m:d>
                                        <m:dPr>
                                          <m:ctrlPr>
                                            <a:rPr lang="mr-IN" sz="1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400" b="0" i="1" smtClean="0">
                                              <a:latin typeface="Cambria Math" charset="0"/>
                                            </a:rPr>
                                            <m:t>1−</m:t>
                                          </m:r>
                                          <m:sSubSup>
                                            <m:sSubSupPr>
                                              <m:ctrlP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sz="1400" i="1">
                                                  <a:latin typeface="Cambria Math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400" i="1">
                                                  <a:latin typeface="Cambria Math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sz="1400" i="1">
                                                  <a:latin typeface="Cambria Math" charset="0"/>
                                                </a:rPr>
                                                <m:t>(</m:t>
                                              </m:r>
                                              <m:r>
                                                <a:rPr lang="en-US" sz="1400" i="1">
                                                  <a:latin typeface="Cambria Math" charset="0"/>
                                                </a:rPr>
                                                <m:t>𝑖</m:t>
                                              </m:r>
                                              <m:r>
                                                <a:rPr lang="en-US" sz="1400" i="1">
                                                  <a:latin typeface="Cambria Math" charset="0"/>
                                                </a:rPr>
                                                <m:t>)</m:t>
                                              </m:r>
                                            </m:sup>
                                          </m:sSubSup>
                                        </m:e>
                                      </m:d>
                                      <m:r>
                                        <a:rPr lang="en-US" sz="1400" b="0" i="1" smtClean="0">
                                          <a:latin typeface="Cambria Math" charset="0"/>
                                        </a:rPr>
                                        <m:t> </m:t>
                                      </m:r>
                                    </m:e>
                                  </m:func>
                                  <m:func>
                                    <m:func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1400">
                                          <a:latin typeface="Cambria Math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mr-IN" sz="14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400" i="1">
                                              <a:latin typeface="Cambria Math" charset="0"/>
                                            </a:rPr>
                                            <m:t>1− </m:t>
                                          </m:r>
                                          <m:sSubSup>
                                            <m:sSubSupPr>
                                              <m:ctrlP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acc>
                                                <m:accPr>
                                                  <m:chr m:val="̂"/>
                                                  <m:ctrlPr>
                                                    <a:rPr lang="en-US" sz="1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US" sz="1400" i="1">
                                                      <a:latin typeface="Cambria Math" charset="0"/>
                                                    </a:rPr>
                                                    <m:t>𝑦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lang="en-US" sz="1400" i="1">
                                                  <a:latin typeface="Cambria Math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  <m:sup>
                                              <m:d>
                                                <m:dPr>
                                                  <m:ctrlPr>
                                                    <a:rPr lang="en-US" sz="1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en-US" sz="1400" i="1">
                                                      <a:latin typeface="Cambria Math" charset="0"/>
                                                    </a:rPr>
                                                    <m:t>𝑖</m:t>
                                                  </m:r>
                                                </m:e>
                                              </m:d>
                                            </m:sup>
                                          </m:sSubSup>
                                        </m:e>
                                      </m:d>
                                    </m:e>
                                  </m:func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l-GR" sz="1400" dirty="0"/>
              </a:p>
            </p:txBody>
          </p:sp>
        </mc:Choice>
        <mc:Fallback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979" y="3855065"/>
                <a:ext cx="4557723" cy="454355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l-G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="" xmlns:a14="http://schemas.microsoft.com/office/drawing/2010/main" Requires="a14">
          <p:sp>
            <p:nvSpPr>
              <p:cNvPr id="41" name="TextBox 40"/>
              <p:cNvSpPr txBox="1"/>
              <p:nvPr/>
            </p:nvSpPr>
            <p:spPr>
              <a:xfrm>
                <a:off x="6306259" y="4871580"/>
                <a:ext cx="2038442" cy="5881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charset="0"/>
                        </a:rPr>
                        <m:t>𝐽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l-GR" sz="1400" b="0" i="1" smtClean="0">
                              <a:latin typeface="Cambria Math" charset="0"/>
                            </a:rPr>
                            <m:t>𝜃</m:t>
                          </m:r>
                        </m:e>
                      </m:d>
                      <m:r>
                        <a:rPr lang="el-GR" sz="1400" b="0" i="1" smtClean="0">
                          <a:latin typeface="Cambria Math" charset="0"/>
                        </a:rPr>
                        <m:t>= </m:t>
                      </m:r>
                      <m:f>
                        <m:fPr>
                          <m:ctrlPr>
                            <a:rPr lang="mr-IN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is-IS" sz="1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400" b="0" i="1" smtClean="0">
                              <a:latin typeface="Cambria Math" charset="0"/>
                            </a:rPr>
                            <m:t>𝑖</m:t>
                          </m:r>
                          <m:r>
                            <a:rPr lang="en-US" sz="1400" b="0" i="1" smtClean="0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1400" b="0" i="1" smtClean="0">
                              <a:latin typeface="Cambria Math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mr-IN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mr-IN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is-I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400" i="1">
                                          <a:latin typeface="Cambria Math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en-US" sz="1400" i="1">
                                          <a:latin typeface="Cambria Math" charset="0"/>
                                        </a:rPr>
                                        <m:t>(</m:t>
                                      </m:r>
                                      <m:r>
                                        <a:rPr lang="en-US" sz="1400" i="1">
                                          <a:latin typeface="Cambria Math" charset="0"/>
                                        </a:rPr>
                                        <m:t>𝑖</m:t>
                                      </m:r>
                                      <m:r>
                                        <a:rPr lang="en-US" sz="1400" i="1">
                                          <a:latin typeface="Cambria Math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  <m:r>
                                    <a:rPr lang="en-US" sz="1400" i="1">
                                      <a:latin typeface="Cambria Math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1400" i="1">
                                              <a:latin typeface="Cambria Math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en-US" sz="1400" i="1">
                                          <a:latin typeface="Cambria Math" charset="0"/>
                                        </a:rPr>
                                        <m:t>(</m:t>
                                      </m:r>
                                      <m:r>
                                        <a:rPr lang="en-US" sz="1400" i="1">
                                          <a:latin typeface="Cambria Math" charset="0"/>
                                        </a:rPr>
                                        <m:t>𝑖</m:t>
                                      </m:r>
                                      <m:r>
                                        <a:rPr lang="en-US" sz="1400" i="1">
                                          <a:latin typeface="Cambria Math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US" sz="1400" b="0" i="1" smtClean="0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l-GR" sz="1400" dirty="0"/>
              </a:p>
            </p:txBody>
          </p:sp>
        </mc:Choice>
        <mc:Fallback>
          <p:sp>
            <p:nvSpPr>
              <p:cNvPr id="41" name="TextBox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6259" y="3653685"/>
                <a:ext cx="2038442" cy="441131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l-G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="" xmlns:a14="http://schemas.microsoft.com/office/drawing/2010/main" Requires="a14">
          <p:sp>
            <p:nvSpPr>
              <p:cNvPr id="42" name="TextBox 41"/>
              <p:cNvSpPr txBox="1"/>
              <p:nvPr/>
            </p:nvSpPr>
            <p:spPr>
              <a:xfrm>
                <a:off x="6235901" y="5862454"/>
                <a:ext cx="1907958" cy="5881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latin typeface="Cambria Math" charset="0"/>
                        </a:rPr>
                        <m:t>𝐽</m:t>
                      </m:r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l-GR" sz="1400" b="0" i="1" smtClean="0">
                              <a:latin typeface="Cambria Math" charset="0"/>
                            </a:rPr>
                            <m:t>𝜃</m:t>
                          </m:r>
                        </m:e>
                      </m:d>
                      <m:r>
                        <a:rPr lang="el-GR" sz="1400" b="0" i="1" smtClean="0">
                          <a:latin typeface="Cambria Math" charset="0"/>
                        </a:rPr>
                        <m:t>= </m:t>
                      </m:r>
                      <m:f>
                        <m:fPr>
                          <m:ctrlPr>
                            <a:rPr lang="mr-IN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is-IS" sz="1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400" b="0" i="1" smtClean="0">
                              <a:latin typeface="Cambria Math" charset="0"/>
                            </a:rPr>
                            <m:t>𝑖</m:t>
                          </m:r>
                          <m:r>
                            <a:rPr lang="en-US" sz="1400" b="0" i="1" smtClean="0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1400" b="0" i="1" smtClean="0">
                              <a:latin typeface="Cambria Math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hr-H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is-I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i="1"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1400" i="1">
                                      <a:latin typeface="Cambria Math" charset="0"/>
                                    </a:rPr>
                                    <m:t>(</m:t>
                                  </m:r>
                                  <m:r>
                                    <a:rPr lang="en-US" sz="1400" i="1">
                                      <a:latin typeface="Cambria Math" charset="0"/>
                                    </a:rPr>
                                    <m:t>𝑖</m:t>
                                  </m:r>
                                  <m:r>
                                    <a:rPr lang="en-US" sz="1400" i="1">
                                      <a:latin typeface="Cambria Math" charset="0"/>
                                    </a:rPr>
                                    <m:t>)</m:t>
                                  </m:r>
                                </m:sup>
                              </m:sSup>
                              <m:r>
                                <a:rPr lang="en-US" sz="1400" i="1">
                                  <a:latin typeface="Cambria Math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400" i="1">
                                          <a:latin typeface="Cambria Math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sz="1400" i="1">
                                      <a:latin typeface="Cambria Math" charset="0"/>
                                    </a:rPr>
                                    <m:t>(</m:t>
                                  </m:r>
                                  <m:r>
                                    <a:rPr lang="en-US" sz="1400" i="1">
                                      <a:latin typeface="Cambria Math" charset="0"/>
                                    </a:rPr>
                                    <m:t>𝑖</m:t>
                                  </m:r>
                                  <m:r>
                                    <a:rPr lang="en-US" sz="1400" i="1">
                                      <a:latin typeface="Cambria Math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</m:d>
                        </m:e>
                      </m:nary>
                    </m:oMath>
                  </m:oMathPara>
                </a14:m>
                <a:endParaRPr lang="el-GR" sz="1400" dirty="0"/>
              </a:p>
            </p:txBody>
          </p:sp>
        </mc:Choice>
        <mc:Fallback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5901" y="4396840"/>
                <a:ext cx="1907958" cy="441131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l-G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Ορθογώνιο 42"/>
          <p:cNvSpPr/>
          <p:nvPr/>
        </p:nvSpPr>
        <p:spPr>
          <a:xfrm>
            <a:off x="5777848" y="4141445"/>
            <a:ext cx="28148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solidFill>
                  <a:srgbClr val="222222"/>
                </a:solidFill>
              </a:rPr>
              <a:t>Mean Absolute </a:t>
            </a:r>
            <a:r>
              <a:rPr lang="en-US" dirty="0">
                <a:solidFill>
                  <a:srgbClr val="222222"/>
                </a:solidFill>
              </a:rPr>
              <a:t>Error</a:t>
            </a:r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23AE6-A9B1-1F4D-A7F9-2E6F746D4C1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9245440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Shape 898"/>
          <p:cNvSpPr txBox="1"/>
          <p:nvPr/>
        </p:nvSpPr>
        <p:spPr>
          <a:xfrm>
            <a:off x="326329" y="170252"/>
            <a:ext cx="8441699" cy="638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000" dirty="0" smtClean="0">
                <a:solidFill>
                  <a:schemeClr val="bg1"/>
                </a:solidFill>
              </a:rPr>
              <a:t>Last Time: Loss Functions</a:t>
            </a:r>
            <a:endParaRPr lang="en" sz="3000" dirty="0">
              <a:solidFill>
                <a:schemeClr val="bg1"/>
              </a:solidFill>
            </a:endParaRPr>
          </a:p>
        </p:txBody>
      </p:sp>
      <p:sp>
        <p:nvSpPr>
          <p:cNvPr id="899" name="Shape 899"/>
          <p:cNvSpPr txBox="1"/>
          <p:nvPr/>
        </p:nvSpPr>
        <p:spPr>
          <a:xfrm>
            <a:off x="446925" y="876300"/>
            <a:ext cx="8200500" cy="3390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355600" rtl="0">
              <a:spcBef>
                <a:spcPts val="0"/>
              </a:spcBef>
              <a:buSzPct val="100000"/>
              <a:buChar char="-"/>
            </a:pPr>
            <a:r>
              <a:rPr lang="en" sz="2000"/>
              <a:t>We have some dataset of (x,y)</a:t>
            </a:r>
          </a:p>
          <a:p>
            <a:pPr marL="457200" lvl="0" indent="-355600" rtl="0">
              <a:spcBef>
                <a:spcPts val="0"/>
              </a:spcBef>
              <a:buSzPct val="100000"/>
              <a:buChar char="-"/>
            </a:pPr>
            <a:r>
              <a:rPr lang="en" sz="2000"/>
              <a:t>We have a </a:t>
            </a:r>
            <a:r>
              <a:rPr lang="en" sz="2000" b="1"/>
              <a:t>score function: </a:t>
            </a:r>
          </a:p>
          <a:p>
            <a:pPr marL="457200" lvl="0" indent="-355600">
              <a:spcBef>
                <a:spcPts val="0"/>
              </a:spcBef>
              <a:buSzPct val="100000"/>
              <a:buChar char="-"/>
            </a:pPr>
            <a:r>
              <a:rPr lang="en" sz="2000"/>
              <a:t>We have a </a:t>
            </a:r>
            <a:r>
              <a:rPr lang="en" sz="2000" b="1"/>
              <a:t>loss function</a:t>
            </a:r>
            <a:r>
              <a:rPr lang="en" sz="2000"/>
              <a:t>: </a:t>
            </a:r>
          </a:p>
        </p:txBody>
      </p:sp>
      <p:pic>
        <p:nvPicPr>
          <p:cNvPr id="900" name="Shape 90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17800" y="1238525"/>
            <a:ext cx="2382024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901" name="Shape 901"/>
          <p:cNvSpPr txBox="1"/>
          <p:nvPr/>
        </p:nvSpPr>
        <p:spPr>
          <a:xfrm>
            <a:off x="5973042" y="1030434"/>
            <a:ext cx="1291200" cy="181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e.g.</a:t>
            </a:r>
          </a:p>
        </p:txBody>
      </p:sp>
      <p:pic>
        <p:nvPicPr>
          <p:cNvPr id="902" name="Shape 9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79023" y="2791127"/>
            <a:ext cx="3680524" cy="1536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3" name="Shape 90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6325" y="2307276"/>
            <a:ext cx="2614024" cy="657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04" name="Shape 90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6675" y="3042899"/>
            <a:ext cx="4459824" cy="47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5" name="Shape 90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76675" y="3682677"/>
            <a:ext cx="2839424" cy="509800"/>
          </a:xfrm>
          <a:prstGeom prst="rect">
            <a:avLst/>
          </a:prstGeom>
          <a:noFill/>
          <a:ln>
            <a:noFill/>
          </a:ln>
        </p:spPr>
      </p:pic>
      <p:sp>
        <p:nvSpPr>
          <p:cNvPr id="906" name="Shape 906"/>
          <p:cNvSpPr txBox="1"/>
          <p:nvPr/>
        </p:nvSpPr>
        <p:spPr>
          <a:xfrm>
            <a:off x="2577375" y="2052202"/>
            <a:ext cx="1473300" cy="354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Softmax</a:t>
            </a:r>
          </a:p>
        </p:txBody>
      </p:sp>
      <p:sp>
        <p:nvSpPr>
          <p:cNvPr id="907" name="Shape 907"/>
          <p:cNvSpPr txBox="1"/>
          <p:nvPr/>
        </p:nvSpPr>
        <p:spPr>
          <a:xfrm>
            <a:off x="4216350" y="2626802"/>
            <a:ext cx="1473300" cy="354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SVM</a:t>
            </a:r>
          </a:p>
        </p:txBody>
      </p:sp>
      <p:sp>
        <p:nvSpPr>
          <p:cNvPr id="908" name="Shape 908"/>
          <p:cNvSpPr txBox="1"/>
          <p:nvPr/>
        </p:nvSpPr>
        <p:spPr>
          <a:xfrm>
            <a:off x="3154387" y="3760277"/>
            <a:ext cx="1473300" cy="354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Full loss</a:t>
            </a:r>
          </a:p>
        </p:txBody>
      </p:sp>
    </p:spTree>
    <p:extLst>
      <p:ext uri="{BB962C8B-B14F-4D97-AF65-F5344CB8AC3E}">
        <p14:creationId xmlns="" xmlns:p14="http://schemas.microsoft.com/office/powerpoint/2010/main" val="14050628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385454" y="469975"/>
            <a:ext cx="6719455" cy="548883"/>
          </a:xfrm>
          <a:prstGeom prst="rect">
            <a:avLst/>
          </a:prstGeom>
        </p:spPr>
        <p:txBody>
          <a:bodyPr vert="horz" wrap="square" lIns="0" tIns="10175" rIns="0" bIns="0" rtlCol="0">
            <a:spAutoFit/>
          </a:bodyPr>
          <a:lstStyle/>
          <a:p>
            <a:pPr marL="10175">
              <a:spcBef>
                <a:spcPts val="80"/>
              </a:spcBef>
            </a:pPr>
            <a:r>
              <a:rPr sz="3500" spc="-20" dirty="0"/>
              <a:t>Choice</a:t>
            </a:r>
            <a:r>
              <a:rPr sz="3500" spc="-44" dirty="0"/>
              <a:t> </a:t>
            </a:r>
            <a:r>
              <a:rPr sz="3500" spc="-12"/>
              <a:t>of</a:t>
            </a:r>
            <a:r>
              <a:rPr sz="3500" spc="-32"/>
              <a:t> </a:t>
            </a:r>
            <a:r>
              <a:rPr sz="3500" spc="-16" smtClean="0"/>
              <a:t>learning</a:t>
            </a:r>
            <a:r>
              <a:rPr lang="en-US" sz="3500" spc="-16" dirty="0" smtClean="0"/>
              <a:t> rate</a:t>
            </a:r>
            <a:r>
              <a:rPr sz="3500" spc="-44" smtClean="0"/>
              <a:t> </a:t>
            </a:r>
            <a:r>
              <a:rPr sz="3500" spc="-12" dirty="0"/>
              <a:t>rate</a:t>
            </a:r>
            <a:endParaRPr sz="3500"/>
          </a:p>
        </p:txBody>
      </p:sp>
      <p:sp>
        <p:nvSpPr>
          <p:cNvPr id="17" name="object 17"/>
          <p:cNvSpPr txBox="1">
            <a:spLocks noGrp="1"/>
          </p:cNvSpPr>
          <p:nvPr>
            <p:ph type="sldNum" sz="quarter" idx="12"/>
          </p:nvPr>
        </p:nvSpPr>
        <p:spPr>
          <a:xfrm>
            <a:off x="8475718" y="4529357"/>
            <a:ext cx="159326" cy="1667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526">
              <a:lnSpc>
                <a:spcPts val="1318"/>
              </a:lnSpc>
            </a:pPr>
            <a:fld id="{81D60167-4931-47E6-BA6A-407CBD079E47}" type="slidenum">
              <a:rPr dirty="0"/>
              <a:pPr marL="30526">
                <a:lnSpc>
                  <a:spcPts val="1318"/>
                </a:lnSpc>
              </a:pPr>
              <a:t>46</a:t>
            </a:fld>
            <a:endParaRPr dirty="0"/>
          </a:p>
        </p:txBody>
      </p:sp>
      <p:grpSp>
        <p:nvGrpSpPr>
          <p:cNvPr id="2" name="object 5"/>
          <p:cNvGrpSpPr/>
          <p:nvPr/>
        </p:nvGrpSpPr>
        <p:grpSpPr>
          <a:xfrm>
            <a:off x="912797" y="1045637"/>
            <a:ext cx="3031259" cy="1205193"/>
            <a:chOff x="1004076" y="1580074"/>
            <a:chExt cx="3334385" cy="1821180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13495" y="1651638"/>
              <a:ext cx="3290128" cy="1734405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1008785" y="1584784"/>
              <a:ext cx="3325495" cy="1811655"/>
            </a:xfrm>
            <a:custGeom>
              <a:avLst/>
              <a:gdLst/>
              <a:ahLst/>
              <a:cxnLst/>
              <a:rect l="l" t="t" r="r" b="b"/>
              <a:pathLst>
                <a:path w="3325495" h="1811654">
                  <a:moveTo>
                    <a:pt x="0" y="0"/>
                  </a:moveTo>
                  <a:lnTo>
                    <a:pt x="3324965" y="0"/>
                  </a:lnTo>
                  <a:lnTo>
                    <a:pt x="3324965" y="1811619"/>
                  </a:lnTo>
                  <a:lnTo>
                    <a:pt x="0" y="1811619"/>
                  </a:lnTo>
                  <a:lnTo>
                    <a:pt x="0" y="0"/>
                  </a:lnTo>
                  <a:close/>
                </a:path>
              </a:pathLst>
            </a:custGeom>
            <a:ln w="941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3" name="object 8"/>
          <p:cNvGrpSpPr/>
          <p:nvPr/>
        </p:nvGrpSpPr>
        <p:grpSpPr>
          <a:xfrm>
            <a:off x="912796" y="2310991"/>
            <a:ext cx="3510973" cy="1095095"/>
            <a:chOff x="1004076" y="3492165"/>
            <a:chExt cx="3862070" cy="1654810"/>
          </a:xfrm>
        </p:grpSpPr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29375" y="3554522"/>
              <a:ext cx="3800672" cy="1572269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008785" y="3496874"/>
              <a:ext cx="3852545" cy="1645285"/>
            </a:xfrm>
            <a:custGeom>
              <a:avLst/>
              <a:gdLst/>
              <a:ahLst/>
              <a:cxnLst/>
              <a:rect l="l" t="t" r="r" b="b"/>
              <a:pathLst>
                <a:path w="3852545" h="1645285">
                  <a:moveTo>
                    <a:pt x="0" y="0"/>
                  </a:moveTo>
                  <a:lnTo>
                    <a:pt x="3852439" y="0"/>
                  </a:lnTo>
                  <a:lnTo>
                    <a:pt x="3852439" y="1645214"/>
                  </a:lnTo>
                  <a:lnTo>
                    <a:pt x="0" y="1645214"/>
                  </a:lnTo>
                  <a:lnTo>
                    <a:pt x="0" y="0"/>
                  </a:lnTo>
                  <a:close/>
                </a:path>
              </a:pathLst>
            </a:custGeom>
            <a:ln w="941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5" name="object 11"/>
          <p:cNvGrpSpPr/>
          <p:nvPr/>
        </p:nvGrpSpPr>
        <p:grpSpPr>
          <a:xfrm>
            <a:off x="929922" y="3498430"/>
            <a:ext cx="3120159" cy="1185442"/>
            <a:chOff x="1022914" y="5286516"/>
            <a:chExt cx="3432175" cy="1791335"/>
          </a:xfrm>
        </p:grpSpPr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55277" y="5295935"/>
              <a:ext cx="3389934" cy="1758033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1027624" y="5291226"/>
              <a:ext cx="3422650" cy="1781810"/>
            </a:xfrm>
            <a:custGeom>
              <a:avLst/>
              <a:gdLst/>
              <a:ahLst/>
              <a:cxnLst/>
              <a:rect l="l" t="t" r="r" b="b"/>
              <a:pathLst>
                <a:path w="3422650" h="1781809">
                  <a:moveTo>
                    <a:pt x="0" y="0"/>
                  </a:moveTo>
                  <a:lnTo>
                    <a:pt x="3422297" y="0"/>
                  </a:lnTo>
                  <a:lnTo>
                    <a:pt x="3422297" y="1781792"/>
                  </a:lnTo>
                  <a:lnTo>
                    <a:pt x="0" y="1781792"/>
                  </a:lnTo>
                  <a:lnTo>
                    <a:pt x="0" y="0"/>
                  </a:lnTo>
                  <a:close/>
                </a:path>
              </a:pathLst>
            </a:custGeom>
            <a:ln w="941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4821051" y="1293607"/>
            <a:ext cx="2092036" cy="442953"/>
          </a:xfrm>
          <a:prstGeom prst="rect">
            <a:avLst/>
          </a:prstGeom>
        </p:spPr>
        <p:txBody>
          <a:bodyPr vert="horz" wrap="square" lIns="0" tIns="7631" rIns="0" bIns="0" rtlCol="0">
            <a:spAutoFit/>
          </a:bodyPr>
          <a:lstStyle/>
          <a:p>
            <a:pPr marL="10175" marR="4070">
              <a:lnSpc>
                <a:spcPct val="101099"/>
              </a:lnSpc>
              <a:spcBef>
                <a:spcPts val="60"/>
              </a:spcBef>
            </a:pPr>
            <a:r>
              <a:rPr sz="1400" spc="-168" dirty="0">
                <a:latin typeface="Arial MT"/>
                <a:cs typeface="Arial MT"/>
              </a:rPr>
              <a:t>T</a:t>
            </a:r>
            <a:r>
              <a:rPr sz="1400" spc="-12" dirty="0">
                <a:latin typeface="Arial MT"/>
                <a:cs typeface="Arial MT"/>
              </a:rPr>
              <a:t>o</a:t>
            </a:r>
            <a:r>
              <a:rPr sz="1400" dirty="0">
                <a:latin typeface="Arial MT"/>
                <a:cs typeface="Arial MT"/>
              </a:rPr>
              <a:t>o</a:t>
            </a:r>
            <a:r>
              <a:rPr sz="1400" spc="-16" dirty="0">
                <a:latin typeface="Arial MT"/>
                <a:cs typeface="Arial MT"/>
              </a:rPr>
              <a:t> </a:t>
            </a:r>
            <a:r>
              <a:rPr sz="1400" spc="-8" dirty="0">
                <a:latin typeface="Arial MT"/>
                <a:cs typeface="Arial MT"/>
              </a:rPr>
              <a:t>s</a:t>
            </a:r>
            <a:r>
              <a:rPr sz="1400" spc="-16" dirty="0">
                <a:latin typeface="Arial MT"/>
                <a:cs typeface="Arial MT"/>
              </a:rPr>
              <a:t>m</a:t>
            </a:r>
            <a:r>
              <a:rPr sz="1400" spc="-12" dirty="0">
                <a:latin typeface="Arial MT"/>
                <a:cs typeface="Arial MT"/>
              </a:rPr>
              <a:t>a</a:t>
            </a:r>
            <a:r>
              <a:rPr sz="1400" spc="-4" dirty="0">
                <a:latin typeface="Arial MT"/>
                <a:cs typeface="Arial MT"/>
              </a:rPr>
              <a:t>l</a:t>
            </a:r>
            <a:r>
              <a:rPr sz="1400" dirty="0">
                <a:latin typeface="Arial MT"/>
                <a:cs typeface="Arial MT"/>
              </a:rPr>
              <a:t>l</a:t>
            </a:r>
            <a:r>
              <a:rPr sz="1400" spc="-12" dirty="0">
                <a:latin typeface="Arial MT"/>
                <a:cs typeface="Arial MT"/>
              </a:rPr>
              <a:t> </a:t>
            </a:r>
            <a:r>
              <a:rPr sz="1400" spc="-4" dirty="0">
                <a:latin typeface="Arial MT"/>
                <a:cs typeface="Arial MT"/>
              </a:rPr>
              <a:t>l</a:t>
            </a:r>
            <a:r>
              <a:rPr sz="1400" spc="-12" dirty="0">
                <a:latin typeface="Arial MT"/>
                <a:cs typeface="Arial MT"/>
              </a:rPr>
              <a:t>ea</a:t>
            </a:r>
            <a:r>
              <a:rPr sz="1400" spc="-8" dirty="0">
                <a:latin typeface="Arial MT"/>
                <a:cs typeface="Arial MT"/>
              </a:rPr>
              <a:t>r</a:t>
            </a:r>
            <a:r>
              <a:rPr sz="1400" spc="-12" dirty="0">
                <a:latin typeface="Arial MT"/>
                <a:cs typeface="Arial MT"/>
              </a:rPr>
              <a:t>n</a:t>
            </a:r>
            <a:r>
              <a:rPr sz="1400" spc="-4" dirty="0">
                <a:latin typeface="Arial MT"/>
                <a:cs typeface="Arial MT"/>
              </a:rPr>
              <a:t>i</a:t>
            </a:r>
            <a:r>
              <a:rPr sz="1400" spc="-12" dirty="0">
                <a:latin typeface="Arial MT"/>
                <a:cs typeface="Arial MT"/>
              </a:rPr>
              <a:t>n</a:t>
            </a:r>
            <a:r>
              <a:rPr sz="1400" dirty="0">
                <a:latin typeface="Arial MT"/>
                <a:cs typeface="Arial MT"/>
              </a:rPr>
              <a:t>g</a:t>
            </a:r>
            <a:r>
              <a:rPr sz="1400" spc="-16" dirty="0">
                <a:latin typeface="Arial MT"/>
                <a:cs typeface="Arial MT"/>
              </a:rPr>
              <a:t> </a:t>
            </a:r>
            <a:r>
              <a:rPr sz="1400" spc="-8" dirty="0">
                <a:latin typeface="Arial MT"/>
                <a:cs typeface="Arial MT"/>
              </a:rPr>
              <a:t>r</a:t>
            </a:r>
            <a:r>
              <a:rPr sz="1400" spc="-12" dirty="0">
                <a:latin typeface="Arial MT"/>
                <a:cs typeface="Arial MT"/>
              </a:rPr>
              <a:t>a</a:t>
            </a:r>
            <a:r>
              <a:rPr sz="1400" spc="-8" dirty="0">
                <a:latin typeface="Arial MT"/>
                <a:cs typeface="Arial MT"/>
              </a:rPr>
              <a:t>t</a:t>
            </a:r>
            <a:r>
              <a:rPr sz="1400" dirty="0">
                <a:latin typeface="Arial MT"/>
                <a:cs typeface="Arial MT"/>
              </a:rPr>
              <a:t>e  </a:t>
            </a:r>
            <a:r>
              <a:rPr sz="1400" spc="-8" dirty="0">
                <a:latin typeface="Arial MT"/>
                <a:cs typeface="Arial MT"/>
              </a:rPr>
              <a:t>will</a:t>
            </a:r>
            <a:r>
              <a:rPr sz="1400" spc="-16" dirty="0">
                <a:latin typeface="Arial MT"/>
                <a:cs typeface="Arial MT"/>
              </a:rPr>
              <a:t> </a:t>
            </a:r>
            <a:r>
              <a:rPr sz="1400" spc="-8" dirty="0">
                <a:latin typeface="Arial MT"/>
                <a:cs typeface="Arial MT"/>
              </a:rPr>
              <a:t>take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spc="-8" dirty="0">
                <a:latin typeface="Arial MT"/>
                <a:cs typeface="Arial MT"/>
              </a:rPr>
              <a:t>too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spc="-8" dirty="0">
                <a:latin typeface="Arial MT"/>
                <a:cs typeface="Arial MT"/>
              </a:rPr>
              <a:t>long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799644" y="2485689"/>
            <a:ext cx="2935432" cy="651093"/>
          </a:xfrm>
          <a:prstGeom prst="rect">
            <a:avLst/>
          </a:prstGeom>
        </p:spPr>
        <p:txBody>
          <a:bodyPr vert="horz" wrap="square" lIns="0" tIns="11193" rIns="0" bIns="0" rtlCol="0">
            <a:spAutoFit/>
          </a:bodyPr>
          <a:lstStyle/>
          <a:p>
            <a:pPr marL="10175" marR="4070">
              <a:lnSpc>
                <a:spcPct val="99400"/>
              </a:lnSpc>
              <a:spcBef>
                <a:spcPts val="88"/>
              </a:spcBef>
            </a:pPr>
            <a:r>
              <a:rPr sz="1400" spc="-60" dirty="0">
                <a:latin typeface="Arial MT"/>
                <a:cs typeface="Arial MT"/>
              </a:rPr>
              <a:t>Too </a:t>
            </a:r>
            <a:r>
              <a:rPr sz="1400" spc="-8" dirty="0">
                <a:latin typeface="Arial MT"/>
                <a:cs typeface="Arial MT"/>
              </a:rPr>
              <a:t>large, the next point will </a:t>
            </a:r>
            <a:r>
              <a:rPr sz="1400" spc="-4" dirty="0">
                <a:latin typeface="Arial MT"/>
                <a:cs typeface="Arial MT"/>
              </a:rPr>
              <a:t> </a:t>
            </a:r>
            <a:r>
              <a:rPr sz="1400" spc="-12" dirty="0">
                <a:latin typeface="Arial MT"/>
                <a:cs typeface="Arial MT"/>
              </a:rPr>
              <a:t>perpetually bounce haphazardly </a:t>
            </a:r>
            <a:r>
              <a:rPr sz="1400" spc="-393" dirty="0">
                <a:latin typeface="Arial MT"/>
                <a:cs typeface="Arial MT"/>
              </a:rPr>
              <a:t> </a:t>
            </a:r>
            <a:r>
              <a:rPr sz="1400" spc="-12" dirty="0">
                <a:latin typeface="Arial MT"/>
                <a:cs typeface="Arial MT"/>
              </a:rPr>
              <a:t>across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spc="-8" dirty="0">
                <a:latin typeface="Arial MT"/>
                <a:cs typeface="Arial MT"/>
              </a:rPr>
              <a:t>the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spc="-12" dirty="0">
                <a:latin typeface="Arial MT"/>
                <a:cs typeface="Arial MT"/>
              </a:rPr>
              <a:t>bottom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spc="-8" dirty="0">
                <a:latin typeface="Arial MT"/>
                <a:cs typeface="Arial MT"/>
              </a:rPr>
              <a:t>of</a:t>
            </a:r>
            <a:r>
              <a:rPr sz="1400" spc="-16" dirty="0">
                <a:latin typeface="Arial MT"/>
                <a:cs typeface="Arial MT"/>
              </a:rPr>
              <a:t> </a:t>
            </a:r>
            <a:r>
              <a:rPr sz="1400" spc="-8" dirty="0">
                <a:latin typeface="Arial MT"/>
                <a:cs typeface="Arial MT"/>
              </a:rPr>
              <a:t>the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spc="-8" dirty="0">
                <a:latin typeface="Arial MT"/>
                <a:cs typeface="Arial MT"/>
              </a:rPr>
              <a:t>well</a:t>
            </a:r>
            <a:endParaRPr sz="1400">
              <a:latin typeface="Arial MT"/>
              <a:cs typeface="Arial MT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220222" y="3633396"/>
            <a:ext cx="3803072" cy="865445"/>
          </a:xfrm>
          <a:prstGeom prst="rect">
            <a:avLst/>
          </a:prstGeom>
        </p:spPr>
        <p:txBody>
          <a:bodyPr vert="horz" wrap="square" lIns="0" tIns="10175" rIns="0" bIns="0" rtlCol="0">
            <a:spAutoFit/>
          </a:bodyPr>
          <a:lstStyle/>
          <a:p>
            <a:pPr marL="10175">
              <a:spcBef>
                <a:spcPts val="80"/>
              </a:spcBef>
            </a:pPr>
            <a:r>
              <a:rPr sz="1400" spc="-4" dirty="0">
                <a:latin typeface="Arial MT"/>
                <a:cs typeface="Arial MT"/>
              </a:rPr>
              <a:t>If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spc="-12" dirty="0">
                <a:latin typeface="Arial MT"/>
                <a:cs typeface="Arial MT"/>
              </a:rPr>
              <a:t>gradient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spc="-4" dirty="0">
                <a:latin typeface="Arial MT"/>
                <a:cs typeface="Arial MT"/>
              </a:rPr>
              <a:t>is</a:t>
            </a:r>
            <a:r>
              <a:rPr sz="1400" spc="-24" dirty="0">
                <a:latin typeface="Arial MT"/>
                <a:cs typeface="Arial MT"/>
              </a:rPr>
              <a:t> </a:t>
            </a:r>
            <a:r>
              <a:rPr sz="1400" spc="-8" dirty="0">
                <a:latin typeface="Arial MT"/>
                <a:cs typeface="Arial MT"/>
              </a:rPr>
              <a:t>small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spc="-8" dirty="0">
                <a:latin typeface="Arial MT"/>
                <a:cs typeface="Arial MT"/>
              </a:rPr>
              <a:t>then</a:t>
            </a:r>
            <a:r>
              <a:rPr sz="1400" spc="-24" dirty="0">
                <a:latin typeface="Arial MT"/>
                <a:cs typeface="Arial MT"/>
              </a:rPr>
              <a:t> </a:t>
            </a:r>
            <a:r>
              <a:rPr sz="1400" spc="-8" dirty="0">
                <a:latin typeface="Arial MT"/>
                <a:cs typeface="Arial MT"/>
              </a:rPr>
              <a:t>you</a:t>
            </a:r>
            <a:endParaRPr sz="1400">
              <a:latin typeface="Arial MT"/>
              <a:cs typeface="Arial MT"/>
            </a:endParaRPr>
          </a:p>
          <a:p>
            <a:pPr marL="10175" marR="4070">
              <a:lnSpc>
                <a:spcPct val="97200"/>
              </a:lnSpc>
              <a:spcBef>
                <a:spcPts val="68"/>
              </a:spcBef>
            </a:pPr>
            <a:r>
              <a:rPr sz="1400" spc="-8" dirty="0">
                <a:latin typeface="Arial MT"/>
                <a:cs typeface="Arial MT"/>
              </a:rPr>
              <a:t>can</a:t>
            </a:r>
            <a:r>
              <a:rPr sz="1400" spc="36" dirty="0">
                <a:latin typeface="Arial MT"/>
                <a:cs typeface="Arial MT"/>
              </a:rPr>
              <a:t> </a:t>
            </a:r>
            <a:r>
              <a:rPr sz="1400" spc="-8" dirty="0">
                <a:latin typeface="Arial MT"/>
                <a:cs typeface="Arial MT"/>
              </a:rPr>
              <a:t>safely</a:t>
            </a:r>
            <a:r>
              <a:rPr sz="1400" spc="40" dirty="0">
                <a:latin typeface="Arial MT"/>
                <a:cs typeface="Arial MT"/>
              </a:rPr>
              <a:t> </a:t>
            </a:r>
            <a:r>
              <a:rPr sz="1400" spc="-8" dirty="0">
                <a:latin typeface="Arial MT"/>
                <a:cs typeface="Arial MT"/>
              </a:rPr>
              <a:t>try</a:t>
            </a:r>
            <a:r>
              <a:rPr sz="1400" spc="36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</a:t>
            </a:r>
            <a:r>
              <a:rPr sz="1400" spc="40" dirty="0">
                <a:latin typeface="Arial MT"/>
                <a:cs typeface="Arial MT"/>
              </a:rPr>
              <a:t> </a:t>
            </a:r>
            <a:r>
              <a:rPr sz="1400" spc="-8" dirty="0">
                <a:latin typeface="Arial MT"/>
                <a:cs typeface="Arial MT"/>
              </a:rPr>
              <a:t>larger</a:t>
            </a:r>
            <a:r>
              <a:rPr sz="1400" spc="44" dirty="0">
                <a:latin typeface="Arial MT"/>
                <a:cs typeface="Arial MT"/>
              </a:rPr>
              <a:t> </a:t>
            </a:r>
            <a:r>
              <a:rPr sz="1400" spc="-8" dirty="0">
                <a:latin typeface="Arial MT"/>
                <a:cs typeface="Arial MT"/>
              </a:rPr>
              <a:t>learning</a:t>
            </a:r>
            <a:r>
              <a:rPr sz="1400" spc="36" dirty="0">
                <a:latin typeface="Arial MT"/>
                <a:cs typeface="Arial MT"/>
              </a:rPr>
              <a:t> </a:t>
            </a:r>
            <a:r>
              <a:rPr sz="1400" spc="-8" dirty="0">
                <a:latin typeface="Arial MT"/>
                <a:cs typeface="Arial MT"/>
              </a:rPr>
              <a:t>rate, </a:t>
            </a:r>
            <a:r>
              <a:rPr sz="1400" spc="-4" dirty="0">
                <a:latin typeface="Arial MT"/>
                <a:cs typeface="Arial MT"/>
              </a:rPr>
              <a:t> </a:t>
            </a:r>
            <a:r>
              <a:rPr sz="1400" spc="-8" dirty="0">
                <a:latin typeface="Arial MT"/>
                <a:cs typeface="Arial MT"/>
              </a:rPr>
              <a:t>which </a:t>
            </a:r>
            <a:r>
              <a:rPr sz="1400" spc="-12" dirty="0">
                <a:latin typeface="Arial MT"/>
                <a:cs typeface="Arial MT"/>
              </a:rPr>
              <a:t>compensates </a:t>
            </a:r>
            <a:r>
              <a:rPr sz="1400" spc="-8" dirty="0">
                <a:latin typeface="Arial MT"/>
                <a:cs typeface="Arial MT"/>
              </a:rPr>
              <a:t>for the </a:t>
            </a:r>
            <a:r>
              <a:rPr sz="1400" spc="-12" dirty="0">
                <a:latin typeface="Arial MT"/>
                <a:cs typeface="Arial MT"/>
              </a:rPr>
              <a:t>small gradient </a:t>
            </a:r>
            <a:r>
              <a:rPr sz="1400" spc="-393" dirty="0">
                <a:latin typeface="Arial MT"/>
                <a:cs typeface="Arial MT"/>
              </a:rPr>
              <a:t> </a:t>
            </a:r>
            <a:r>
              <a:rPr sz="1400" spc="-8" dirty="0">
                <a:latin typeface="Arial MT"/>
                <a:cs typeface="Arial MT"/>
              </a:rPr>
              <a:t>and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spc="-8" dirty="0">
                <a:latin typeface="Arial MT"/>
                <a:cs typeface="Arial MT"/>
              </a:rPr>
              <a:t>results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spc="-4" dirty="0">
                <a:latin typeface="Arial MT"/>
                <a:cs typeface="Arial MT"/>
              </a:rPr>
              <a:t>in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dirty="0">
                <a:latin typeface="Arial MT"/>
                <a:cs typeface="Arial MT"/>
              </a:rPr>
              <a:t>a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spc="-8" dirty="0">
                <a:latin typeface="Arial MT"/>
                <a:cs typeface="Arial MT"/>
              </a:rPr>
              <a:t>larger</a:t>
            </a:r>
            <a:r>
              <a:rPr sz="1400" spc="-12" dirty="0">
                <a:latin typeface="Arial MT"/>
                <a:cs typeface="Arial MT"/>
              </a:rPr>
              <a:t> </a:t>
            </a:r>
            <a:r>
              <a:rPr sz="1400" spc="-8" dirty="0">
                <a:latin typeface="Arial MT"/>
                <a:cs typeface="Arial MT"/>
              </a:rPr>
              <a:t>step</a:t>
            </a:r>
            <a:r>
              <a:rPr sz="1400" spc="-20" dirty="0">
                <a:latin typeface="Arial MT"/>
                <a:cs typeface="Arial MT"/>
              </a:rPr>
              <a:t> </a:t>
            </a:r>
            <a:r>
              <a:rPr sz="1400" spc="-8" dirty="0">
                <a:latin typeface="Arial MT"/>
                <a:cs typeface="Arial MT"/>
              </a:rPr>
              <a:t>size</a:t>
            </a:r>
            <a:endParaRPr sz="1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1" name="Shape 11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7662" y="340107"/>
            <a:ext cx="4371975" cy="32896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2" name="Shape 11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40107"/>
            <a:ext cx="4405500" cy="3206694"/>
          </a:xfrm>
          <a:prstGeom prst="rect">
            <a:avLst/>
          </a:prstGeom>
          <a:noFill/>
          <a:ln>
            <a:noFill/>
          </a:ln>
        </p:spPr>
      </p:pic>
      <p:sp>
        <p:nvSpPr>
          <p:cNvPr id="1153" name="Shape 1153"/>
          <p:cNvSpPr txBox="1"/>
          <p:nvPr/>
        </p:nvSpPr>
        <p:spPr>
          <a:xfrm>
            <a:off x="321601" y="145475"/>
            <a:ext cx="8678036" cy="411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800" dirty="0">
                <a:solidFill>
                  <a:schemeClr val="bg1"/>
                </a:solidFill>
              </a:rPr>
              <a:t>The effects of step size (or “learning rate”)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0" y="3818187"/>
            <a:ext cx="6912864" cy="13584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169834530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smtClean="0"/>
              <a:t>Optimizer Algorithms</a:t>
            </a:r>
            <a:endParaRPr lang="en-US" dirty="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3413" y="0"/>
            <a:ext cx="7877175" cy="446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379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48788" y="3824213"/>
            <a:ext cx="1461965" cy="1028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23AE6-A9B1-1F4D-A7F9-2E6F746D4C1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49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Multi-objective 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pPr algn="just"/>
            <a:r>
              <a:rPr lang="en-US" b="1" dirty="0" smtClean="0"/>
              <a:t>Multi-objective optimization</a:t>
            </a:r>
            <a:r>
              <a:rPr lang="en-US" dirty="0" smtClean="0"/>
              <a:t> (also known as </a:t>
            </a:r>
            <a:r>
              <a:rPr lang="en-US" b="1" dirty="0" smtClean="0"/>
              <a:t>multi-objective programming</a:t>
            </a:r>
            <a:r>
              <a:rPr lang="en-US" dirty="0" smtClean="0"/>
              <a:t>, </a:t>
            </a:r>
            <a:r>
              <a:rPr lang="en-US" b="1" dirty="0" smtClean="0"/>
              <a:t>vector optimization</a:t>
            </a:r>
            <a:r>
              <a:rPr lang="en-US" dirty="0" smtClean="0"/>
              <a:t>, </a:t>
            </a:r>
            <a:r>
              <a:rPr lang="en-US" b="1" dirty="0" err="1" smtClean="0"/>
              <a:t>multicriteria</a:t>
            </a:r>
            <a:r>
              <a:rPr lang="en-US" b="1" dirty="0" smtClean="0"/>
              <a:t> optimization</a:t>
            </a:r>
            <a:r>
              <a:rPr lang="en-US" dirty="0" smtClean="0"/>
              <a:t>, </a:t>
            </a:r>
            <a:r>
              <a:rPr lang="en-US" b="1" dirty="0" err="1" smtClean="0"/>
              <a:t>multiattribute</a:t>
            </a:r>
            <a:r>
              <a:rPr lang="en-US" b="1" dirty="0" smtClean="0"/>
              <a:t> optimization</a:t>
            </a:r>
            <a:r>
              <a:rPr lang="en-US" dirty="0" smtClean="0"/>
              <a:t> or </a:t>
            </a:r>
            <a:r>
              <a:rPr lang="en-US" b="1" dirty="0" smtClean="0"/>
              <a:t>Pareto optimization</a:t>
            </a:r>
            <a:r>
              <a:rPr lang="en-US" dirty="0" smtClean="0"/>
              <a:t>)</a:t>
            </a:r>
          </a:p>
          <a:p>
            <a:pPr algn="just"/>
            <a:r>
              <a:rPr lang="en-US" dirty="0" smtClean="0"/>
              <a:t>An </a:t>
            </a:r>
            <a:r>
              <a:rPr lang="en-US" dirty="0" smtClean="0"/>
              <a:t>area of multiple criteria decision making that is concerned with mathematical optimization problems involving more than one objective function to be optimized simultaneously. </a:t>
            </a:r>
            <a:endParaRPr lang="en-US" dirty="0" smtClean="0"/>
          </a:p>
          <a:p>
            <a:pPr lvl="1" algn="just"/>
            <a:r>
              <a:rPr lang="en-US" dirty="0" smtClean="0"/>
              <a:t>For </a:t>
            </a:r>
            <a:r>
              <a:rPr lang="en-US" dirty="0" smtClean="0"/>
              <a:t>instance, a person 𝑋 wants to buy a cooling device which can serve his two objectives of maximum comfort and least cost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23AE6-A9B1-1F4D-A7F9-2E6F746D4C1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39375" y="205979"/>
            <a:ext cx="7562850" cy="34084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277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11113" y="3495676"/>
            <a:ext cx="4676887" cy="13598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277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086000" y="1469195"/>
            <a:ext cx="1930702" cy="1309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23AE6-A9B1-1F4D-A7F9-2E6F746D4C1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600" y="205979"/>
            <a:ext cx="8510400" cy="85725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Momentum - </a:t>
            </a:r>
            <a:r>
              <a:rPr lang="en-US" sz="2200" dirty="0" smtClean="0"/>
              <a:t>The velocity accumulates the previous gradients</a:t>
            </a:r>
            <a:endParaRPr lang="en-US" dirty="0"/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8138" y="1429723"/>
            <a:ext cx="6865461" cy="27174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481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89162" y="2750707"/>
            <a:ext cx="3175275" cy="7333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482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233414" y="912336"/>
            <a:ext cx="1766586" cy="12123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23AE6-A9B1-1F4D-A7F9-2E6F746D4C1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94250" y="331200"/>
            <a:ext cx="6251350" cy="43290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96400" y="3780210"/>
            <a:ext cx="5089200" cy="9926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23AE6-A9B1-1F4D-A7F9-2E6F746D4C1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75274" y="363049"/>
            <a:ext cx="6932726" cy="4172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686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661563" y="3264477"/>
            <a:ext cx="3132625" cy="1700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23AE6-A9B1-1F4D-A7F9-2E6F746D4C1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1474" y="201600"/>
            <a:ext cx="7506926" cy="47174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23AE6-A9B1-1F4D-A7F9-2E6F746D4C1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52350" y="2097503"/>
            <a:ext cx="6454050" cy="28848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AdaGrad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"/>
          </p:nvPr>
        </p:nvSpPr>
        <p:spPr>
          <a:xfrm>
            <a:off x="914400" y="1085850"/>
            <a:ext cx="7772400" cy="1182150"/>
          </a:xfrm>
        </p:spPr>
        <p:txBody>
          <a:bodyPr>
            <a:normAutofit fontScale="62500" lnSpcReduction="20000"/>
          </a:bodyPr>
          <a:lstStyle/>
          <a:p>
            <a:r>
              <a:rPr lang="en-US" dirty="0" err="1" smtClean="0"/>
              <a:t>AdaGrad</a:t>
            </a:r>
            <a:r>
              <a:rPr lang="en-US" dirty="0" smtClean="0"/>
              <a:t> is good when the objective is convex. </a:t>
            </a:r>
            <a:endParaRPr lang="en-US" dirty="0" smtClean="0"/>
          </a:p>
          <a:p>
            <a:r>
              <a:rPr lang="en-US" dirty="0" err="1" smtClean="0"/>
              <a:t>AdaGrad</a:t>
            </a:r>
            <a:r>
              <a:rPr lang="en-US" dirty="0" smtClean="0"/>
              <a:t> </a:t>
            </a:r>
            <a:r>
              <a:rPr lang="en-US" dirty="0" smtClean="0"/>
              <a:t>might shrink the learning rate too aggressively, we want to keep the history in mind </a:t>
            </a:r>
            <a:endParaRPr lang="en-US" dirty="0" smtClean="0"/>
          </a:p>
          <a:p>
            <a:pPr algn="just"/>
            <a:r>
              <a:rPr lang="en-US" dirty="0" smtClean="0"/>
              <a:t>We </a:t>
            </a:r>
            <a:r>
              <a:rPr lang="en-US" dirty="0" smtClean="0"/>
              <a:t>can adapt it to perform better in non-convex settings by accumulating an exponentially decaying average of the gradient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23AE6-A9B1-1F4D-A7F9-2E6F746D4C1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85813" y="85725"/>
            <a:ext cx="7572375" cy="4972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23AE6-A9B1-1F4D-A7F9-2E6F746D4C1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88000" y="523100"/>
            <a:ext cx="6189600" cy="4432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23AE6-A9B1-1F4D-A7F9-2E6F746D4C1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List of Optimizers</a:t>
            </a:r>
            <a:endParaRPr lang="en-US" dirty="0"/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14400" y="1063229"/>
            <a:ext cx="7324725" cy="3600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23AE6-A9B1-1F4D-A7F9-2E6F746D4C1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Adagrad</a:t>
            </a:r>
            <a:endParaRPr lang="en-US" dirty="0"/>
          </a:p>
        </p:txBody>
      </p:sp>
      <p:pic>
        <p:nvPicPr>
          <p:cNvPr id="4" name="Content Placeholder 3" descr="Screen Shot 2019-04-08 at 11.26.06 AM.png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2187" y="1085850"/>
            <a:ext cx="5256825" cy="3429000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23AE6-A9B1-1F4D-A7F9-2E6F746D4C1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1802132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05979"/>
            <a:ext cx="7772400" cy="550021"/>
          </a:xfrm>
        </p:spPr>
        <p:txBody>
          <a:bodyPr>
            <a:noAutofit/>
          </a:bodyPr>
          <a:lstStyle/>
          <a:p>
            <a:r>
              <a:rPr lang="en-US" sz="3200" dirty="0" smtClean="0"/>
              <a:t>Case study on </a:t>
            </a:r>
            <a:r>
              <a:rPr lang="en-US" sz="3200" dirty="0" smtClean="0"/>
              <a:t>welded beam design problem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76800" y="2520000"/>
            <a:ext cx="7772400" cy="2520450"/>
          </a:xfrm>
        </p:spPr>
        <p:txBody>
          <a:bodyPr>
            <a:normAutofit fontScale="70000" lnSpcReduction="20000"/>
          </a:bodyPr>
          <a:lstStyle/>
          <a:p>
            <a:pPr algn="just"/>
            <a:r>
              <a:rPr lang="en-US" dirty="0" smtClean="0"/>
              <a:t>Among the four constraints, g</a:t>
            </a:r>
            <a:r>
              <a:rPr lang="en-US" baseline="-25000" dirty="0" smtClean="0"/>
              <a:t>1</a:t>
            </a:r>
            <a:r>
              <a:rPr lang="en-US" dirty="0" smtClean="0"/>
              <a:t> deals with the shear stress developed at the support location of the beam which is meant to be smaller than the allowable shear strength of the material (13,600 psi). </a:t>
            </a:r>
            <a:endParaRPr lang="en-US" dirty="0" smtClean="0"/>
          </a:p>
          <a:p>
            <a:pPr algn="just"/>
            <a:r>
              <a:rPr lang="en-US" dirty="0" smtClean="0"/>
              <a:t>The </a:t>
            </a:r>
            <a:r>
              <a:rPr lang="en-US" dirty="0" smtClean="0"/>
              <a:t>g</a:t>
            </a:r>
            <a:r>
              <a:rPr lang="en-US" baseline="-25000" dirty="0" smtClean="0"/>
              <a:t>2</a:t>
            </a:r>
            <a:r>
              <a:rPr lang="en-US" dirty="0" smtClean="0"/>
              <a:t> guarantees that normal stress developed at the support location of the beam is smaller than the allowable yield strength of the material (30,000 psi). </a:t>
            </a:r>
            <a:endParaRPr lang="en-US" dirty="0" smtClean="0"/>
          </a:p>
          <a:p>
            <a:pPr algn="just"/>
            <a:r>
              <a:rPr lang="en-US" dirty="0" smtClean="0"/>
              <a:t>The </a:t>
            </a:r>
            <a:r>
              <a:rPr lang="en-US" dirty="0" smtClean="0"/>
              <a:t>g</a:t>
            </a:r>
            <a:r>
              <a:rPr lang="en-US" baseline="-25000" dirty="0" smtClean="0"/>
              <a:t>3</a:t>
            </a:r>
            <a:r>
              <a:rPr lang="en-US" dirty="0" smtClean="0"/>
              <a:t> makes certain that thickness of the beam is not smaller than the weld thickness from the standpoint. </a:t>
            </a:r>
            <a:endParaRPr lang="en-US" dirty="0" smtClean="0"/>
          </a:p>
          <a:p>
            <a:pPr algn="just"/>
            <a:r>
              <a:rPr lang="en-US" dirty="0" smtClean="0"/>
              <a:t>The </a:t>
            </a:r>
            <a:r>
              <a:rPr lang="en-US" dirty="0" smtClean="0"/>
              <a:t>g</a:t>
            </a:r>
            <a:r>
              <a:rPr lang="en-US" baseline="-25000" dirty="0" smtClean="0"/>
              <a:t>4</a:t>
            </a:r>
            <a:r>
              <a:rPr lang="en-US" dirty="0" smtClean="0"/>
              <a:t> keeps the allowable buckling load of the beam more than the applied load P for safe design. A violation of any of the above four constraints will make the design unacceptable. </a:t>
            </a:r>
            <a:endParaRPr lang="en-US" dirty="0"/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97775" y="639225"/>
            <a:ext cx="4491825" cy="1779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23AE6-A9B1-1F4D-A7F9-2E6F746D4C1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RMS prop</a:t>
            </a:r>
            <a:endParaRPr lang="en-US" dirty="0"/>
          </a:p>
        </p:txBody>
      </p:sp>
      <p:pic>
        <p:nvPicPr>
          <p:cNvPr id="4" name="Content Placeholder 3" descr="Screen Shot 2019-04-08 at 11.30.49 AM.png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241570"/>
            <a:ext cx="7772400" cy="3117560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23AE6-A9B1-1F4D-A7F9-2E6F746D4C1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02979371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Adam</a:t>
            </a:r>
            <a:endParaRPr lang="en-US" dirty="0"/>
          </a:p>
        </p:txBody>
      </p:sp>
      <p:pic>
        <p:nvPicPr>
          <p:cNvPr id="4" name="Content Placeholder 3" descr="Screen Shot 2019-04-08 at 11.31.28 AM.png"/>
          <p:cNvPicPr>
            <a:picLocks noGrp="1" noChangeAspect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283917"/>
            <a:ext cx="7772400" cy="3032866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23AE6-A9B1-1F4D-A7F9-2E6F746D4C1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3315361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7467600" cy="42267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Summary of </a:t>
            </a:r>
            <a:r>
              <a:rPr lang="en-US" dirty="0" smtClean="0"/>
              <a:t>Optimizers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129016" y="4300538"/>
            <a:ext cx="609600" cy="390906"/>
          </a:xfrm>
          <a:prstGeom prst="rect">
            <a:avLst/>
          </a:prstGeom>
        </p:spPr>
        <p:txBody>
          <a:bodyPr/>
          <a:lstStyle/>
          <a:p>
            <a:fld id="{510EF2CA-7595-494E-8BE3-D3156C3D8AD0}" type="slidenum">
              <a:rPr lang="en-US" smtClean="0"/>
              <a:pPr/>
              <a:t>62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0" y="628650"/>
            <a:ext cx="8981074" cy="2623398"/>
          </a:xfrm>
        </p:spPr>
        <p:txBody>
          <a:bodyPr>
            <a:normAutofit lnSpcReduction="10000"/>
          </a:bodyPr>
          <a:lstStyle/>
          <a:p>
            <a:pPr lvl="1"/>
            <a:r>
              <a:rPr lang="en-US" dirty="0" smtClean="0"/>
              <a:t>SGD </a:t>
            </a:r>
            <a:r>
              <a:rPr lang="en-US" dirty="0" smtClean="0"/>
              <a:t>with momentum, </a:t>
            </a:r>
            <a:r>
              <a:rPr lang="en-US" dirty="0" err="1" smtClean="0"/>
              <a:t>Nestrov</a:t>
            </a:r>
            <a:r>
              <a:rPr lang="en-US" dirty="0" smtClean="0"/>
              <a:t> Accelerated Gradient</a:t>
            </a:r>
          </a:p>
          <a:p>
            <a:pPr lvl="1" algn="just"/>
            <a:r>
              <a:rPr lang="en-US" dirty="0" err="1" smtClean="0"/>
              <a:t>Adagrad</a:t>
            </a:r>
            <a:r>
              <a:rPr lang="en-US" dirty="0" smtClean="0"/>
              <a:t> – each parameter @ diff learning rate</a:t>
            </a:r>
          </a:p>
          <a:p>
            <a:pPr lvl="1" algn="just"/>
            <a:r>
              <a:rPr lang="en-US" dirty="0" err="1" smtClean="0"/>
              <a:t>Adadelta</a:t>
            </a:r>
            <a:r>
              <a:rPr lang="en-US" dirty="0" smtClean="0"/>
              <a:t> - </a:t>
            </a:r>
            <a:r>
              <a:rPr lang="en-US" dirty="0" err="1" smtClean="0"/>
              <a:t>Adadelta</a:t>
            </a:r>
            <a:r>
              <a:rPr lang="en-US" dirty="0" smtClean="0"/>
              <a:t> restricts the window of accumulated past gradients to some fixed size ’w’</a:t>
            </a:r>
          </a:p>
          <a:p>
            <a:pPr lvl="1" algn="just"/>
            <a:r>
              <a:rPr lang="en-US" dirty="0" err="1" smtClean="0"/>
              <a:t>RMSprop</a:t>
            </a:r>
            <a:r>
              <a:rPr lang="en-US" dirty="0" smtClean="0"/>
              <a:t> - divides the learning rate by an exponentially decaying average of squared gradients</a:t>
            </a:r>
          </a:p>
          <a:p>
            <a:pPr lvl="1" algn="just"/>
            <a:r>
              <a:rPr lang="en-US" dirty="0" smtClean="0"/>
              <a:t>Adam - keeps an exponentially decaying average of past gradients</a:t>
            </a:r>
          </a:p>
          <a:p>
            <a:pPr lvl="1" algn="just">
              <a:buNone/>
            </a:pPr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4" name="Picture 3" descr="contours_evaluation_optimizers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6400" y="3252048"/>
            <a:ext cx="2774674" cy="161110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Additional strategies for SGD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Shuffling order of </a:t>
            </a:r>
            <a:r>
              <a:rPr lang="en-US" dirty="0" err="1" smtClean="0"/>
              <a:t>datapoints</a:t>
            </a:r>
            <a:r>
              <a:rPr lang="en-US" dirty="0" smtClean="0"/>
              <a:t> in SGD</a:t>
            </a:r>
          </a:p>
          <a:p>
            <a:r>
              <a:rPr lang="en-US" dirty="0" smtClean="0"/>
              <a:t>Batch normalization</a:t>
            </a:r>
          </a:p>
          <a:p>
            <a:r>
              <a:rPr lang="en-US" dirty="0" smtClean="0"/>
              <a:t>Early stopping</a:t>
            </a:r>
          </a:p>
          <a:p>
            <a:r>
              <a:rPr lang="en-US" smtClean="0"/>
              <a:t>Gradient noise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23AE6-A9B1-1F4D-A7F9-2E6F746D4C1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2976261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76100" y="163375"/>
            <a:ext cx="6283100" cy="44567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301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220050" y="3345150"/>
            <a:ext cx="2417351" cy="1478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23AE6-A9B1-1F4D-A7F9-2E6F746D4C1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Nature Inspired Search Optimization Techniques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45864"/>
            <a:ext cx="8229600" cy="422672"/>
          </a:xfrm>
        </p:spPr>
        <p:txBody>
          <a:bodyPr>
            <a:noAutofit/>
          </a:bodyPr>
          <a:lstStyle/>
          <a:p>
            <a:pPr lvl="1" algn="ctr" rtl="0">
              <a:spcBef>
                <a:spcPct val="0"/>
              </a:spcBef>
            </a:pP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smtClean="0"/>
              <a:t>Population-based metaheuristics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7C862-7F3A-4B06-AE9B-CD6F23A9D226}" type="slidenum">
              <a:rPr lang="en-US" smtClean="0"/>
              <a:pPr/>
              <a:t>66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914400" y="719999"/>
            <a:ext cx="7772400" cy="4423501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Nature-inspired</a:t>
            </a:r>
          </a:p>
          <a:p>
            <a:r>
              <a:rPr lang="en-US" dirty="0" smtClean="0"/>
              <a:t>Initialize a population</a:t>
            </a:r>
          </a:p>
          <a:p>
            <a:r>
              <a:rPr lang="en-US" dirty="0" smtClean="0"/>
              <a:t>A new population of solutions is generated</a:t>
            </a:r>
          </a:p>
          <a:p>
            <a:pPr algn="just"/>
            <a:r>
              <a:rPr lang="en-US" dirty="0" smtClean="0"/>
              <a:t>Integrate the new population into the current one using one these methods – by replacement which is a selection process from the new and current solutions</a:t>
            </a:r>
          </a:p>
          <a:p>
            <a:pPr lvl="1"/>
            <a:r>
              <a:rPr lang="en-US" dirty="0" smtClean="0"/>
              <a:t>Swarm </a:t>
            </a:r>
            <a:r>
              <a:rPr lang="en-US" dirty="0"/>
              <a:t>Intelligence</a:t>
            </a:r>
          </a:p>
          <a:p>
            <a:pPr lvl="2"/>
            <a:r>
              <a:rPr lang="en-US" dirty="0"/>
              <a:t>Ant </a:t>
            </a:r>
            <a:r>
              <a:rPr lang="en-US" dirty="0" smtClean="0"/>
              <a:t>colony optimization (ACO)</a:t>
            </a:r>
            <a:endParaRPr lang="en-US" dirty="0"/>
          </a:p>
          <a:p>
            <a:pPr lvl="2"/>
            <a:r>
              <a:rPr lang="en-US" dirty="0"/>
              <a:t>Particle swarm optimization (PSO)</a:t>
            </a:r>
          </a:p>
          <a:p>
            <a:pPr lvl="2"/>
            <a:r>
              <a:rPr lang="en-US" dirty="0"/>
              <a:t>Bee colony</a:t>
            </a:r>
          </a:p>
          <a:p>
            <a:pPr lvl="1"/>
            <a:r>
              <a:rPr lang="en-US" dirty="0"/>
              <a:t>Artificial Immune system AIS</a:t>
            </a:r>
          </a:p>
          <a:p>
            <a:r>
              <a:rPr lang="en-US" dirty="0" smtClean="0"/>
              <a:t>Continue until a stopping criteria is reached</a:t>
            </a:r>
          </a:p>
          <a:p>
            <a:r>
              <a:rPr lang="en-US" dirty="0" smtClean="0"/>
              <a:t>The generation and replacement process could be </a:t>
            </a:r>
            <a:r>
              <a:rPr lang="en-US" dirty="0" smtClean="0"/>
              <a:t>memory less </a:t>
            </a:r>
            <a:r>
              <a:rPr lang="en-US" dirty="0" smtClean="0"/>
              <a:t>or some search memory is used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52355387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ChangeArrowheads="1"/>
          </p:cNvSpPr>
          <p:nvPr/>
        </p:nvSpPr>
        <p:spPr bwMode="auto">
          <a:xfrm>
            <a:off x="609600" y="285750"/>
            <a:ext cx="70104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sz="2400" b="1">
                <a:solidFill>
                  <a:srgbClr val="6767FF"/>
                </a:solidFill>
              </a:rPr>
              <a:t>Ant Colony Optimization (ACO)</a:t>
            </a:r>
            <a:r>
              <a:rPr lang="en-US" sz="2400" b="1">
                <a:solidFill>
                  <a:schemeClr val="hlink"/>
                </a:solidFill>
                <a:latin typeface="Times New Roman" pitchFamily="18" charset="0"/>
              </a:rPr>
              <a:t> </a:t>
            </a:r>
            <a:endParaRPr lang="en-US" sz="2400">
              <a:solidFill>
                <a:schemeClr val="hlink"/>
              </a:solidFill>
              <a:latin typeface="Times New Roman" pitchFamily="18" charset="0"/>
            </a:endParaRPr>
          </a:p>
        </p:txBody>
      </p:sp>
      <p:sp>
        <p:nvSpPr>
          <p:cNvPr id="69635" name="Line 3"/>
          <p:cNvSpPr>
            <a:spLocks noChangeShapeType="1"/>
          </p:cNvSpPr>
          <p:nvPr/>
        </p:nvSpPr>
        <p:spPr bwMode="auto">
          <a:xfrm>
            <a:off x="685800" y="742950"/>
            <a:ext cx="5334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9636" name="Rectangle 4"/>
          <p:cNvSpPr>
            <a:spLocks noChangeArrowheads="1"/>
          </p:cNvSpPr>
          <p:nvPr/>
        </p:nvSpPr>
        <p:spPr bwMode="auto">
          <a:xfrm>
            <a:off x="533401" y="1085850"/>
            <a:ext cx="7788275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b="1"/>
              <a:t>Dorigo &amp; Gambardella </a:t>
            </a:r>
            <a:r>
              <a:rPr lang="en-US"/>
              <a:t>introduced four modifications in AS :</a:t>
            </a:r>
            <a:endParaRPr lang="en-US" sz="2400"/>
          </a:p>
        </p:txBody>
      </p:sp>
      <p:sp>
        <p:nvSpPr>
          <p:cNvPr id="69637" name="Rectangle 5"/>
          <p:cNvSpPr>
            <a:spLocks noChangeArrowheads="1"/>
          </p:cNvSpPr>
          <p:nvPr/>
        </p:nvSpPr>
        <p:spPr bwMode="auto">
          <a:xfrm>
            <a:off x="914400" y="1885950"/>
            <a:ext cx="41148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/>
              <a:t>1.a different transition rule, </a:t>
            </a:r>
          </a:p>
        </p:txBody>
      </p:sp>
      <p:sp>
        <p:nvSpPr>
          <p:cNvPr id="69638" name="Rectangle 6"/>
          <p:cNvSpPr>
            <a:spLocks noChangeArrowheads="1"/>
          </p:cNvSpPr>
          <p:nvPr/>
        </p:nvSpPr>
        <p:spPr bwMode="auto">
          <a:xfrm>
            <a:off x="914400" y="2339579"/>
            <a:ext cx="400462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/>
              <a:t>2.Local/global pheromone trail updates, </a:t>
            </a:r>
          </a:p>
        </p:txBody>
      </p:sp>
      <p:sp>
        <p:nvSpPr>
          <p:cNvPr id="69639" name="Rectangle 7"/>
          <p:cNvSpPr>
            <a:spLocks noChangeArrowheads="1"/>
          </p:cNvSpPr>
          <p:nvPr/>
        </p:nvSpPr>
        <p:spPr bwMode="auto">
          <a:xfrm>
            <a:off x="914400" y="2739629"/>
            <a:ext cx="603402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/>
              <a:t>3.use of local updates of pheromone trail to favor exploration </a:t>
            </a:r>
          </a:p>
        </p:txBody>
      </p:sp>
      <p:sp>
        <p:nvSpPr>
          <p:cNvPr id="69640" name="Rectangle 8"/>
          <p:cNvSpPr>
            <a:spLocks noChangeArrowheads="1"/>
          </p:cNvSpPr>
          <p:nvPr/>
        </p:nvSpPr>
        <p:spPr bwMode="auto">
          <a:xfrm>
            <a:off x="914400" y="3196829"/>
            <a:ext cx="603562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/>
              <a:t>4.a candidate list to restrict the choice of the next city to visit.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23AE6-A9B1-1F4D-A7F9-2E6F746D4C1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Text Box 2"/>
          <p:cNvSpPr txBox="1">
            <a:spLocks noChangeArrowheads="1"/>
          </p:cNvSpPr>
          <p:nvPr/>
        </p:nvSpPr>
        <p:spPr bwMode="auto">
          <a:xfrm>
            <a:off x="685800" y="285750"/>
            <a:ext cx="51054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sz="2400" b="1">
                <a:solidFill>
                  <a:srgbClr val="6767FF"/>
                </a:solidFill>
              </a:rPr>
              <a:t>Search Space</a:t>
            </a:r>
            <a:r>
              <a:rPr lang="en-US" sz="2400" b="1">
                <a:solidFill>
                  <a:schemeClr val="hlink"/>
                </a:solidFill>
              </a:rPr>
              <a:t> </a:t>
            </a:r>
            <a:endParaRPr lang="en-US" sz="2400">
              <a:solidFill>
                <a:schemeClr val="hlink"/>
              </a:solidFill>
            </a:endParaRPr>
          </a:p>
        </p:txBody>
      </p:sp>
      <p:sp>
        <p:nvSpPr>
          <p:cNvPr id="65539" name="Line 3"/>
          <p:cNvSpPr>
            <a:spLocks noChangeShapeType="1"/>
          </p:cNvSpPr>
          <p:nvPr/>
        </p:nvSpPr>
        <p:spPr bwMode="auto">
          <a:xfrm>
            <a:off x="685800" y="742950"/>
            <a:ext cx="5181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5540" name="Text Box 4"/>
          <p:cNvSpPr txBox="1">
            <a:spLocks noChangeArrowheads="1"/>
          </p:cNvSpPr>
          <p:nvPr/>
        </p:nvSpPr>
        <p:spPr bwMode="auto">
          <a:xfrm>
            <a:off x="685800" y="800100"/>
            <a:ext cx="5715000" cy="36009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b="1" dirty="0"/>
              <a:t>Discrete Graph</a:t>
            </a:r>
          </a:p>
          <a:p>
            <a:pPr eaLnBrk="0" hangingPunct="0"/>
            <a:endParaRPr lang="en-US" b="1" dirty="0"/>
          </a:p>
          <a:p>
            <a:pPr eaLnBrk="0" hangingPunct="0"/>
            <a:endParaRPr lang="en-US" b="1" dirty="0"/>
          </a:p>
          <a:p>
            <a:pPr eaLnBrk="0" hangingPunct="0"/>
            <a:r>
              <a:rPr lang="en-US" b="1" dirty="0"/>
              <a:t>To each edge is associated a </a:t>
            </a:r>
            <a:r>
              <a:rPr lang="en-US" b="1" i="1" dirty="0"/>
              <a:t>static value </a:t>
            </a:r>
          </a:p>
          <a:p>
            <a:pPr eaLnBrk="0" hangingPunct="0"/>
            <a:r>
              <a:rPr lang="en-US" b="1" dirty="0"/>
              <a:t>returned by an heuristic function </a:t>
            </a:r>
            <a:r>
              <a:rPr lang="en-US" sz="2400" dirty="0">
                <a:sym typeface="Symbol" pitchFamily="18" charset="2"/>
              </a:rPr>
              <a:t> </a:t>
            </a:r>
            <a:r>
              <a:rPr lang="en-US" b="1" dirty="0"/>
              <a:t>(</a:t>
            </a:r>
            <a:r>
              <a:rPr lang="en-US" b="1" i="1" dirty="0" err="1"/>
              <a:t>r</a:t>
            </a:r>
            <a:r>
              <a:rPr lang="en-US" b="1" dirty="0" err="1"/>
              <a:t>,</a:t>
            </a:r>
            <a:r>
              <a:rPr lang="en-US" b="1" i="1" dirty="0" err="1"/>
              <a:t>s</a:t>
            </a:r>
            <a:r>
              <a:rPr lang="en-US" b="1" dirty="0"/>
              <a:t>) </a:t>
            </a:r>
          </a:p>
          <a:p>
            <a:pPr eaLnBrk="0" hangingPunct="0"/>
            <a:r>
              <a:rPr lang="en-US" b="1" dirty="0"/>
              <a:t>based on the edge-cost </a:t>
            </a:r>
            <a:endParaRPr lang="en-US" dirty="0"/>
          </a:p>
          <a:p>
            <a:pPr eaLnBrk="0" hangingPunct="0"/>
            <a:endParaRPr lang="en-US" dirty="0"/>
          </a:p>
          <a:p>
            <a:pPr eaLnBrk="0" hangingPunct="0"/>
            <a:endParaRPr lang="en-US" dirty="0"/>
          </a:p>
          <a:p>
            <a:pPr eaLnBrk="0" hangingPunct="0"/>
            <a:r>
              <a:rPr lang="en-US" b="1" dirty="0"/>
              <a:t> Each edge of the graph is augmented with a pheromone trail </a:t>
            </a:r>
            <a:r>
              <a:rPr lang="en-US" sz="2400" dirty="0">
                <a:sym typeface="Symbol" pitchFamily="18" charset="2"/>
              </a:rPr>
              <a:t></a:t>
            </a:r>
            <a:r>
              <a:rPr lang="en-US" b="1" dirty="0"/>
              <a:t> (</a:t>
            </a:r>
            <a:r>
              <a:rPr lang="en-US" b="1" i="1" dirty="0" err="1"/>
              <a:t>r</a:t>
            </a:r>
            <a:r>
              <a:rPr lang="en-US" b="1" dirty="0" err="1"/>
              <a:t>,</a:t>
            </a:r>
            <a:r>
              <a:rPr lang="en-US" b="1" i="1" dirty="0" err="1"/>
              <a:t>s</a:t>
            </a:r>
            <a:r>
              <a:rPr lang="en-US" b="1" dirty="0"/>
              <a:t>) deposited by ants. </a:t>
            </a:r>
            <a:endParaRPr lang="en-US" dirty="0"/>
          </a:p>
          <a:p>
            <a:pPr eaLnBrk="0" hangingPunct="0"/>
            <a:endParaRPr lang="en-US" dirty="0"/>
          </a:p>
          <a:p>
            <a:pPr eaLnBrk="0" hangingPunct="0"/>
            <a:r>
              <a:rPr lang="en-US" b="1" i="1" dirty="0"/>
              <a:t>Pheromone is dynamic and</a:t>
            </a:r>
            <a:r>
              <a:rPr lang="en-US" b="1" dirty="0"/>
              <a:t> it is learned at run-</a:t>
            </a:r>
            <a:r>
              <a:rPr lang="en-US" b="1" dirty="0" err="1"/>
              <a:t>ime</a:t>
            </a:r>
            <a:endParaRPr lang="en-US" b="1" dirty="0"/>
          </a:p>
        </p:txBody>
      </p:sp>
      <p:pic>
        <p:nvPicPr>
          <p:cNvPr id="65541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91201" y="800100"/>
            <a:ext cx="3209925" cy="2628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23AE6-A9B1-1F4D-A7F9-2E6F746D4C1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Text Box 2"/>
          <p:cNvSpPr txBox="1">
            <a:spLocks noChangeArrowheads="1"/>
          </p:cNvSpPr>
          <p:nvPr/>
        </p:nvSpPr>
        <p:spPr bwMode="auto">
          <a:xfrm>
            <a:off x="685800" y="342900"/>
            <a:ext cx="67056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sz="2400" b="1">
                <a:solidFill>
                  <a:srgbClr val="6767FF"/>
                </a:solidFill>
              </a:rPr>
              <a:t>Ant Systems (AS) </a:t>
            </a:r>
            <a:endParaRPr lang="en-US" sz="2400">
              <a:solidFill>
                <a:srgbClr val="6767FF"/>
              </a:solidFill>
            </a:endParaRPr>
          </a:p>
        </p:txBody>
      </p:sp>
      <p:sp>
        <p:nvSpPr>
          <p:cNvPr id="66563" name="Line 3"/>
          <p:cNvSpPr>
            <a:spLocks noChangeShapeType="1"/>
          </p:cNvSpPr>
          <p:nvPr/>
        </p:nvSpPr>
        <p:spPr bwMode="auto">
          <a:xfrm>
            <a:off x="685800" y="742950"/>
            <a:ext cx="5181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6564" name="Text Box 4"/>
          <p:cNvSpPr txBox="1">
            <a:spLocks noChangeArrowheads="1"/>
          </p:cNvSpPr>
          <p:nvPr/>
        </p:nvSpPr>
        <p:spPr bwMode="auto">
          <a:xfrm>
            <a:off x="381000" y="1028701"/>
            <a:ext cx="32004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sz="2000"/>
              <a:t>Ant Systems for TSP </a:t>
            </a:r>
          </a:p>
        </p:txBody>
      </p:sp>
      <p:sp>
        <p:nvSpPr>
          <p:cNvPr id="66565" name="Text Box 5"/>
          <p:cNvSpPr txBox="1">
            <a:spLocks noChangeArrowheads="1"/>
          </p:cNvSpPr>
          <p:nvPr/>
        </p:nvSpPr>
        <p:spPr bwMode="auto">
          <a:xfrm>
            <a:off x="304800" y="1428750"/>
            <a:ext cx="8382000" cy="17543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/>
              <a:t>Graph (N,E): where N = cities/nodes, E = edges </a:t>
            </a:r>
          </a:p>
          <a:p>
            <a:pPr eaLnBrk="0" hangingPunct="0"/>
            <a:endParaRPr lang="en-US"/>
          </a:p>
          <a:p>
            <a:pPr eaLnBrk="0" hangingPunct="0"/>
            <a:r>
              <a:rPr lang="en-US" i="1"/>
              <a:t>             = the tour cost from city i to city j (edge weight)</a:t>
            </a:r>
            <a:endParaRPr lang="en-US"/>
          </a:p>
          <a:p>
            <a:pPr eaLnBrk="0" hangingPunct="0"/>
            <a:endParaRPr lang="en-US"/>
          </a:p>
          <a:p>
            <a:pPr eaLnBrk="0" hangingPunct="0"/>
            <a:r>
              <a:rPr lang="en-US"/>
              <a:t>Ant move from one city i to the next j with some transition probability. </a:t>
            </a:r>
          </a:p>
          <a:p>
            <a:pPr eaLnBrk="0" hangingPunct="0"/>
            <a:endParaRPr lang="en-US"/>
          </a:p>
        </p:txBody>
      </p:sp>
      <p:pic>
        <p:nvPicPr>
          <p:cNvPr id="66566" name="Picture 6"/>
          <p:cNvPicPr preferRelativeResize="0"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5801" y="1714501"/>
            <a:ext cx="531813" cy="4988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5943" name="Picture 7" descr="j0215291"/>
          <p:cNvPicPr preferRelativeResize="0"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95400" y="3543300"/>
            <a:ext cx="431800" cy="514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5944" name="Picture 8" descr="j0215291"/>
          <p:cNvPicPr preferRelativeResize="0"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743200" y="4514850"/>
            <a:ext cx="431800" cy="514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5945" name="Picture 9" descr="j0215291"/>
          <p:cNvPicPr preferRelativeResize="0"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657600" y="2971800"/>
            <a:ext cx="431800" cy="514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5946" name="Picture 10" descr="j0233174"/>
          <p:cNvPicPr preferRelativeResize="0"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219200" y="3657601"/>
            <a:ext cx="466725" cy="4881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1828800" y="3543300"/>
            <a:ext cx="3657600" cy="1279922"/>
            <a:chOff x="1152" y="2976"/>
            <a:chExt cx="2304" cy="1075"/>
          </a:xfrm>
        </p:grpSpPr>
        <p:sp>
          <p:nvSpPr>
            <p:cNvPr id="66573" name="Oval 12"/>
            <p:cNvSpPr>
              <a:spLocks noChangeArrowheads="1"/>
            </p:cNvSpPr>
            <p:nvPr/>
          </p:nvSpPr>
          <p:spPr bwMode="auto">
            <a:xfrm>
              <a:off x="1152" y="3072"/>
              <a:ext cx="192" cy="192"/>
            </a:xfrm>
            <a:prstGeom prst="ellipse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574" name="Line 13"/>
            <p:cNvSpPr>
              <a:spLocks noChangeShapeType="1"/>
            </p:cNvSpPr>
            <p:nvPr/>
          </p:nvSpPr>
          <p:spPr bwMode="auto">
            <a:xfrm flipV="1">
              <a:off x="1344" y="3072"/>
              <a:ext cx="1104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66575" name="Line 14"/>
            <p:cNvSpPr>
              <a:spLocks noChangeShapeType="1"/>
            </p:cNvSpPr>
            <p:nvPr/>
          </p:nvSpPr>
          <p:spPr bwMode="auto">
            <a:xfrm>
              <a:off x="1296" y="3264"/>
              <a:ext cx="768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66576" name="Line 15"/>
            <p:cNvSpPr>
              <a:spLocks noChangeShapeType="1"/>
            </p:cNvSpPr>
            <p:nvPr/>
          </p:nvSpPr>
          <p:spPr bwMode="auto">
            <a:xfrm>
              <a:off x="1344" y="3216"/>
              <a:ext cx="1920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66577" name="Line 16"/>
            <p:cNvSpPr>
              <a:spLocks noChangeShapeType="1"/>
            </p:cNvSpPr>
            <p:nvPr/>
          </p:nvSpPr>
          <p:spPr bwMode="auto">
            <a:xfrm flipV="1">
              <a:off x="2112" y="3168"/>
              <a:ext cx="384" cy="67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66578" name="Line 17"/>
            <p:cNvSpPr>
              <a:spLocks noChangeShapeType="1"/>
            </p:cNvSpPr>
            <p:nvPr/>
          </p:nvSpPr>
          <p:spPr bwMode="auto">
            <a:xfrm>
              <a:off x="2592" y="3120"/>
              <a:ext cx="72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66579" name="Line 18"/>
            <p:cNvSpPr>
              <a:spLocks noChangeShapeType="1"/>
            </p:cNvSpPr>
            <p:nvPr/>
          </p:nvSpPr>
          <p:spPr bwMode="auto">
            <a:xfrm flipV="1">
              <a:off x="2160" y="3552"/>
              <a:ext cx="1104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/>
            <a:lstStyle/>
            <a:p>
              <a:endParaRPr lang="en-US"/>
            </a:p>
          </p:txBody>
        </p:sp>
        <p:sp>
          <p:nvSpPr>
            <p:cNvPr id="66580" name="Oval 19"/>
            <p:cNvSpPr>
              <a:spLocks noChangeArrowheads="1"/>
            </p:cNvSpPr>
            <p:nvPr/>
          </p:nvSpPr>
          <p:spPr bwMode="auto">
            <a:xfrm>
              <a:off x="2016" y="3792"/>
              <a:ext cx="192" cy="192"/>
            </a:xfrm>
            <a:prstGeom prst="ellipse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581" name="Oval 20"/>
            <p:cNvSpPr>
              <a:spLocks noChangeArrowheads="1"/>
            </p:cNvSpPr>
            <p:nvPr/>
          </p:nvSpPr>
          <p:spPr bwMode="auto">
            <a:xfrm>
              <a:off x="3264" y="3408"/>
              <a:ext cx="192" cy="192"/>
            </a:xfrm>
            <a:prstGeom prst="ellipse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582" name="Oval 21"/>
            <p:cNvSpPr>
              <a:spLocks noChangeArrowheads="1"/>
            </p:cNvSpPr>
            <p:nvPr/>
          </p:nvSpPr>
          <p:spPr bwMode="auto">
            <a:xfrm>
              <a:off x="2400" y="2976"/>
              <a:ext cx="192" cy="192"/>
            </a:xfrm>
            <a:prstGeom prst="ellipse">
              <a:avLst/>
            </a:prstGeom>
            <a:solidFill>
              <a:srgbClr val="FFFF99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583" name="Text Box 22"/>
            <p:cNvSpPr txBox="1">
              <a:spLocks noChangeArrowheads="1"/>
            </p:cNvSpPr>
            <p:nvPr/>
          </p:nvSpPr>
          <p:spPr bwMode="auto">
            <a:xfrm>
              <a:off x="1152" y="3072"/>
              <a:ext cx="192" cy="25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400">
                  <a:latin typeface="Times New Roman" pitchFamily="18" charset="0"/>
                </a:rPr>
                <a:t>A</a:t>
              </a:r>
            </a:p>
          </p:txBody>
        </p:sp>
        <p:sp>
          <p:nvSpPr>
            <p:cNvPr id="66584" name="Text Box 23"/>
            <p:cNvSpPr txBox="1">
              <a:spLocks noChangeArrowheads="1"/>
            </p:cNvSpPr>
            <p:nvPr/>
          </p:nvSpPr>
          <p:spPr bwMode="auto">
            <a:xfrm>
              <a:off x="3264" y="3408"/>
              <a:ext cx="192" cy="25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400">
                  <a:latin typeface="Times New Roman" pitchFamily="18" charset="0"/>
                </a:rPr>
                <a:t>D</a:t>
              </a:r>
            </a:p>
          </p:txBody>
        </p:sp>
        <p:sp>
          <p:nvSpPr>
            <p:cNvPr id="66585" name="Text Box 24"/>
            <p:cNvSpPr txBox="1">
              <a:spLocks noChangeArrowheads="1"/>
            </p:cNvSpPr>
            <p:nvPr/>
          </p:nvSpPr>
          <p:spPr bwMode="auto">
            <a:xfrm>
              <a:off x="2016" y="3792"/>
              <a:ext cx="192" cy="25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400">
                  <a:latin typeface="Times New Roman" pitchFamily="18" charset="0"/>
                </a:rPr>
                <a:t>C</a:t>
              </a:r>
            </a:p>
          </p:txBody>
        </p:sp>
        <p:sp>
          <p:nvSpPr>
            <p:cNvPr id="66586" name="Text Box 25"/>
            <p:cNvSpPr txBox="1">
              <a:spLocks noChangeArrowheads="1"/>
            </p:cNvSpPr>
            <p:nvPr/>
          </p:nvSpPr>
          <p:spPr bwMode="auto">
            <a:xfrm>
              <a:off x="2400" y="2976"/>
              <a:ext cx="192" cy="25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400">
                  <a:latin typeface="Times New Roman" pitchFamily="18" charset="0"/>
                </a:rPr>
                <a:t>B</a:t>
              </a:r>
            </a:p>
          </p:txBody>
        </p:sp>
      </p:grpSp>
      <p:pic>
        <p:nvPicPr>
          <p:cNvPr id="295962" name="Picture 26" descr="j0215291"/>
          <p:cNvPicPr preferRelativeResize="0"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562600" y="3943350"/>
            <a:ext cx="431800" cy="514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23AE6-A9B1-1F4D-A7F9-2E6F746D4C1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5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95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29594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95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9594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95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29596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95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2959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Linear Regression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Decision Functions</a:t>
            </a:r>
            <a:endParaRPr lang="en-US" dirty="0"/>
          </a:p>
        </p:txBody>
      </p:sp>
      <p:sp>
        <p:nvSpPr>
          <p:cNvPr id="4" name="Connector 3"/>
          <p:cNvSpPr/>
          <p:nvPr/>
        </p:nvSpPr>
        <p:spPr>
          <a:xfrm>
            <a:off x="1371600" y="4286250"/>
            <a:ext cx="822960" cy="61722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sz="2600" baseline="-250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1</a:t>
            </a:r>
            <a:endParaRPr lang="en-US" sz="2600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7" name="Connector 6"/>
          <p:cNvSpPr/>
          <p:nvPr/>
        </p:nvSpPr>
        <p:spPr>
          <a:xfrm>
            <a:off x="2895600" y="4286250"/>
            <a:ext cx="822960" cy="61722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sz="2600" baseline="-250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2</a:t>
            </a:r>
            <a:endParaRPr lang="en-US" sz="2600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8" name="Connector 7"/>
          <p:cNvSpPr/>
          <p:nvPr/>
        </p:nvSpPr>
        <p:spPr>
          <a:xfrm>
            <a:off x="4572000" y="4286250"/>
            <a:ext cx="822960" cy="61722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sz="2600" baseline="-250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3</a:t>
            </a:r>
            <a:endParaRPr lang="en-US" sz="2600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9" name="Connector 8"/>
          <p:cNvSpPr/>
          <p:nvPr/>
        </p:nvSpPr>
        <p:spPr>
          <a:xfrm>
            <a:off x="7086600" y="4286250"/>
            <a:ext cx="822960" cy="61722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6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sz="2600" baseline="-25000" dirty="0" err="1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M</a:t>
            </a:r>
            <a:endParaRPr lang="en-US" sz="2600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0" name="Connector 9"/>
          <p:cNvSpPr/>
          <p:nvPr/>
        </p:nvSpPr>
        <p:spPr>
          <a:xfrm>
            <a:off x="4267200" y="1630680"/>
            <a:ext cx="822960" cy="617220"/>
          </a:xfrm>
          <a:prstGeom prst="flowChartConnector">
            <a:avLst/>
          </a:prstGeom>
          <a:solidFill>
            <a:srgbClr val="E0D925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y</a:t>
            </a:r>
            <a:endParaRPr lang="en-US" sz="2600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5" name="TextBox 14"/>
          <p:cNvSpPr txBox="1">
            <a:spLocks noChangeArrowheads="1"/>
          </p:cNvSpPr>
          <p:nvPr/>
        </p:nvSpPr>
        <p:spPr bwMode="auto">
          <a:xfrm>
            <a:off x="6019800" y="4343400"/>
            <a:ext cx="533400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600" b="1"/>
              <a:t>…</a:t>
            </a:r>
          </a:p>
        </p:txBody>
      </p:sp>
      <p:cxnSp>
        <p:nvCxnSpPr>
          <p:cNvPr id="27" name="Straight Connector 26"/>
          <p:cNvCxnSpPr>
            <a:stCxn id="10" idx="4"/>
            <a:endCxn id="9" idx="0"/>
          </p:cNvCxnSpPr>
          <p:nvPr/>
        </p:nvCxnSpPr>
        <p:spPr>
          <a:xfrm>
            <a:off x="4678680" y="2247900"/>
            <a:ext cx="2819400" cy="203835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10" idx="4"/>
            <a:endCxn id="4" idx="0"/>
          </p:cNvCxnSpPr>
          <p:nvPr/>
        </p:nvCxnSpPr>
        <p:spPr>
          <a:xfrm flipH="1">
            <a:off x="1783080" y="2247900"/>
            <a:ext cx="2895600" cy="203835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10" idx="4"/>
            <a:endCxn id="7" idx="0"/>
          </p:cNvCxnSpPr>
          <p:nvPr/>
        </p:nvCxnSpPr>
        <p:spPr>
          <a:xfrm flipH="1">
            <a:off x="3307080" y="2247900"/>
            <a:ext cx="1371600" cy="203835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>
            <a:stCxn id="10" idx="4"/>
            <a:endCxn id="8" idx="0"/>
          </p:cNvCxnSpPr>
          <p:nvPr/>
        </p:nvCxnSpPr>
        <p:spPr>
          <a:xfrm>
            <a:off x="4678680" y="2247900"/>
            <a:ext cx="304800" cy="203835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TextBox 74"/>
          <p:cNvSpPr txBox="1">
            <a:spLocks noChangeArrowheads="1"/>
          </p:cNvSpPr>
          <p:nvPr/>
        </p:nvSpPr>
        <p:spPr bwMode="auto">
          <a:xfrm>
            <a:off x="424180" y="1771650"/>
            <a:ext cx="1295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dirty="0"/>
              <a:t>Output</a:t>
            </a:r>
          </a:p>
        </p:txBody>
      </p:sp>
      <p:sp>
        <p:nvSpPr>
          <p:cNvPr id="35" name="TextBox 75"/>
          <p:cNvSpPr txBox="1">
            <a:spLocks noChangeArrowheads="1"/>
          </p:cNvSpPr>
          <p:nvPr/>
        </p:nvSpPr>
        <p:spPr bwMode="auto">
          <a:xfrm>
            <a:off x="0" y="4457700"/>
            <a:ext cx="1295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Input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1866826" y="3525182"/>
            <a:ext cx="54687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>
                <a:latin typeface="Arial"/>
                <a:cs typeface="Arial"/>
              </a:rPr>
              <a:t>θ</a:t>
            </a:r>
            <a:r>
              <a:rPr lang="en-US" sz="2600" baseline="-25000" dirty="0" smtClean="0">
                <a:latin typeface="Arial"/>
                <a:cs typeface="Arial"/>
              </a:rPr>
              <a:t>1</a:t>
            </a:r>
            <a:endParaRPr lang="en-US" sz="2600" dirty="0">
              <a:latin typeface="Arial"/>
              <a:cs typeface="Arial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3033645" y="3492812"/>
            <a:ext cx="54687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>
                <a:latin typeface="Arial"/>
                <a:cs typeface="Arial"/>
              </a:rPr>
              <a:t>θ</a:t>
            </a:r>
            <a:r>
              <a:rPr lang="en-US" sz="2600" baseline="-25000" dirty="0">
                <a:latin typeface="Arial"/>
                <a:cs typeface="Arial"/>
              </a:rPr>
              <a:t>2</a:t>
            </a:r>
            <a:endParaRPr lang="en-US" sz="2600" dirty="0">
              <a:latin typeface="Arial"/>
              <a:cs typeface="Arial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4335475" y="3484217"/>
            <a:ext cx="54687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>
                <a:latin typeface="Arial"/>
                <a:cs typeface="Arial"/>
              </a:rPr>
              <a:t>θ</a:t>
            </a:r>
            <a:r>
              <a:rPr lang="en-US" sz="2600" baseline="-25000" dirty="0" smtClean="0">
                <a:latin typeface="Arial"/>
                <a:cs typeface="Arial"/>
              </a:rPr>
              <a:t>3</a:t>
            </a:r>
            <a:endParaRPr lang="en-US" sz="2600" dirty="0">
              <a:latin typeface="Arial"/>
              <a:cs typeface="Arial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5880727" y="3485863"/>
            <a:ext cx="74074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err="1" smtClean="0">
                <a:latin typeface="Arial"/>
                <a:cs typeface="Arial"/>
              </a:rPr>
              <a:t>θ</a:t>
            </a:r>
            <a:r>
              <a:rPr lang="en-US" sz="2600" baseline="-25000" dirty="0" err="1" smtClean="0">
                <a:latin typeface="Arial"/>
                <a:cs typeface="Arial"/>
              </a:rPr>
              <a:t>M</a:t>
            </a:r>
            <a:endParaRPr lang="en-US" sz="2600" dirty="0">
              <a:latin typeface="Arial"/>
              <a:cs typeface="Arial"/>
            </a:endParaRPr>
          </a:p>
        </p:txBody>
      </p:sp>
      <p:pic>
        <p:nvPicPr>
          <p:cNvPr id="6" name="Picture 5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090161" y="1173480"/>
            <a:ext cx="3596640" cy="811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688366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Text Box 2"/>
          <p:cNvSpPr txBox="1">
            <a:spLocks noChangeArrowheads="1"/>
          </p:cNvSpPr>
          <p:nvPr/>
        </p:nvSpPr>
        <p:spPr bwMode="auto">
          <a:xfrm>
            <a:off x="838200" y="400050"/>
            <a:ext cx="52578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sz="2400" b="1">
                <a:solidFill>
                  <a:srgbClr val="6767FF"/>
                </a:solidFill>
                <a:latin typeface="Times New Roman" pitchFamily="18" charset="0"/>
              </a:rPr>
              <a:t>ACS : Ant Colony System for TSP</a:t>
            </a:r>
            <a:r>
              <a:rPr lang="en-US" sz="2400" b="1">
                <a:solidFill>
                  <a:schemeClr val="hlink"/>
                </a:solidFill>
                <a:latin typeface="Times New Roman" pitchFamily="18" charset="0"/>
              </a:rPr>
              <a:t> </a:t>
            </a:r>
            <a:endParaRPr lang="en-US" sz="2400">
              <a:solidFill>
                <a:schemeClr val="hlink"/>
              </a:solidFill>
              <a:latin typeface="Times New Roman" pitchFamily="18" charset="0"/>
            </a:endParaRPr>
          </a:p>
        </p:txBody>
      </p:sp>
      <p:sp>
        <p:nvSpPr>
          <p:cNvPr id="70659" name="Line 3"/>
          <p:cNvSpPr>
            <a:spLocks noChangeShapeType="1"/>
          </p:cNvSpPr>
          <p:nvPr/>
        </p:nvSpPr>
        <p:spPr bwMode="auto">
          <a:xfrm>
            <a:off x="685800" y="857250"/>
            <a:ext cx="5181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pic>
        <p:nvPicPr>
          <p:cNvPr id="70660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9600" y="1143000"/>
            <a:ext cx="7734300" cy="3514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23AE6-A9B1-1F4D-A7F9-2E6F746D4C1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Text Box 2"/>
          <p:cNvSpPr txBox="1">
            <a:spLocks noChangeArrowheads="1"/>
          </p:cNvSpPr>
          <p:nvPr/>
        </p:nvSpPr>
        <p:spPr bwMode="auto">
          <a:xfrm>
            <a:off x="1025526" y="171450"/>
            <a:ext cx="408316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b="1">
                <a:solidFill>
                  <a:srgbClr val="6767FF"/>
                </a:solidFill>
              </a:rPr>
              <a:t>Ant Systems Algorithm for TSP</a:t>
            </a:r>
          </a:p>
        </p:txBody>
      </p:sp>
      <p:sp>
        <p:nvSpPr>
          <p:cNvPr id="67587" name="Line 3"/>
          <p:cNvSpPr>
            <a:spLocks noChangeShapeType="1"/>
          </p:cNvSpPr>
          <p:nvPr/>
        </p:nvSpPr>
        <p:spPr bwMode="auto">
          <a:xfrm>
            <a:off x="533400" y="571500"/>
            <a:ext cx="5562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7588" name="AutoShape 23"/>
          <p:cNvSpPr>
            <a:spLocks noChangeArrowheads="1"/>
          </p:cNvSpPr>
          <p:nvPr/>
        </p:nvSpPr>
        <p:spPr bwMode="auto">
          <a:xfrm>
            <a:off x="3352800" y="685800"/>
            <a:ext cx="3124200" cy="171450"/>
          </a:xfrm>
          <a:prstGeom prst="flowChartProcess">
            <a:avLst/>
          </a:prstGeom>
          <a:solidFill>
            <a:srgbClr val="3366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400">
                <a:latin typeface="Courier New" pitchFamily="49" charset="0"/>
              </a:rPr>
              <a:t>Initialize</a:t>
            </a:r>
            <a:endParaRPr lang="en-US" sz="1200">
              <a:latin typeface="Courier New" pitchFamily="49" charset="0"/>
            </a:endParaRPr>
          </a:p>
        </p:txBody>
      </p:sp>
      <p:sp>
        <p:nvSpPr>
          <p:cNvPr id="67589" name="AutoShape 24"/>
          <p:cNvSpPr>
            <a:spLocks noChangeArrowheads="1"/>
          </p:cNvSpPr>
          <p:nvPr/>
        </p:nvSpPr>
        <p:spPr bwMode="auto">
          <a:xfrm>
            <a:off x="2362200" y="1143000"/>
            <a:ext cx="5181600" cy="342900"/>
          </a:xfrm>
          <a:prstGeom prst="flowChartAlternateProcess">
            <a:avLst/>
          </a:prstGeom>
          <a:solidFill>
            <a:srgbClr val="3366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400">
                <a:latin typeface="Courier New" pitchFamily="49" charset="0"/>
              </a:rPr>
              <a:t>Place each ant in a randomly chosen city</a:t>
            </a:r>
          </a:p>
        </p:txBody>
      </p:sp>
      <p:sp>
        <p:nvSpPr>
          <p:cNvPr id="67590" name="AutoShape 25"/>
          <p:cNvSpPr>
            <a:spLocks noChangeArrowheads="1"/>
          </p:cNvSpPr>
          <p:nvPr/>
        </p:nvSpPr>
        <p:spPr bwMode="auto">
          <a:xfrm>
            <a:off x="2895600" y="2171700"/>
            <a:ext cx="3886200" cy="285750"/>
          </a:xfrm>
          <a:prstGeom prst="flowChartAlternateProcess">
            <a:avLst/>
          </a:prstGeom>
          <a:solidFill>
            <a:srgbClr val="3366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50000"/>
              </a:spcBef>
            </a:pPr>
            <a:r>
              <a:rPr lang="en-US" sz="1400">
                <a:latin typeface="Courier New" pitchFamily="49" charset="0"/>
              </a:rPr>
              <a:t>Choose NextCity(For Each Ant)</a:t>
            </a:r>
          </a:p>
        </p:txBody>
      </p:sp>
      <p:sp>
        <p:nvSpPr>
          <p:cNvPr id="67591" name="AutoShape 26"/>
          <p:cNvSpPr>
            <a:spLocks noChangeArrowheads="1"/>
          </p:cNvSpPr>
          <p:nvPr/>
        </p:nvSpPr>
        <p:spPr bwMode="auto">
          <a:xfrm>
            <a:off x="3429000" y="2686050"/>
            <a:ext cx="2895600" cy="457200"/>
          </a:xfrm>
          <a:prstGeom prst="flowChartDecision">
            <a:avLst/>
          </a:prstGeom>
          <a:solidFill>
            <a:srgbClr val="3366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400">
                <a:latin typeface="Courier New" pitchFamily="49" charset="0"/>
              </a:rPr>
              <a:t>more cities</a:t>
            </a:r>
          </a:p>
          <a:p>
            <a:pPr algn="ctr"/>
            <a:r>
              <a:rPr lang="en-US" sz="1400">
                <a:latin typeface="Courier New" pitchFamily="49" charset="0"/>
              </a:rPr>
              <a:t> to visit</a:t>
            </a:r>
          </a:p>
        </p:txBody>
      </p:sp>
      <p:sp>
        <p:nvSpPr>
          <p:cNvPr id="67592" name="AutoShape 27"/>
          <p:cNvSpPr>
            <a:spLocks noChangeArrowheads="1"/>
          </p:cNvSpPr>
          <p:nvPr/>
        </p:nvSpPr>
        <p:spPr bwMode="auto">
          <a:xfrm>
            <a:off x="3886200" y="1828800"/>
            <a:ext cx="1981200" cy="342900"/>
          </a:xfrm>
          <a:prstGeom prst="downArrowCallout">
            <a:avLst>
              <a:gd name="adj1" fmla="val 108333"/>
              <a:gd name="adj2" fmla="val 108333"/>
              <a:gd name="adj3" fmla="val 16667"/>
              <a:gd name="adj4" fmla="val 66667"/>
            </a:avLst>
          </a:prstGeom>
          <a:solidFill>
            <a:srgbClr val="3366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50000"/>
              </a:spcBef>
            </a:pPr>
            <a:r>
              <a:rPr lang="en-US" sz="1400">
                <a:latin typeface="Courier New" pitchFamily="49" charset="0"/>
              </a:rPr>
              <a:t>For Each Ant</a:t>
            </a:r>
            <a:endParaRPr lang="en-US" sz="1400"/>
          </a:p>
        </p:txBody>
      </p:sp>
      <p:sp>
        <p:nvSpPr>
          <p:cNvPr id="67593" name="AutoShape 28"/>
          <p:cNvSpPr>
            <a:spLocks noChangeArrowheads="1"/>
          </p:cNvSpPr>
          <p:nvPr/>
        </p:nvSpPr>
        <p:spPr bwMode="auto">
          <a:xfrm>
            <a:off x="3352800" y="3429000"/>
            <a:ext cx="3048000" cy="171450"/>
          </a:xfrm>
          <a:prstGeom prst="roundRect">
            <a:avLst>
              <a:gd name="adj" fmla="val 16667"/>
            </a:avLst>
          </a:prstGeom>
          <a:solidFill>
            <a:srgbClr val="3366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400">
                <a:latin typeface="Courier New" pitchFamily="49" charset="0"/>
              </a:rPr>
              <a:t>Return to the initial cities</a:t>
            </a:r>
          </a:p>
        </p:txBody>
      </p:sp>
      <p:sp>
        <p:nvSpPr>
          <p:cNvPr id="67594" name="AutoShape 29"/>
          <p:cNvSpPr>
            <a:spLocks noChangeArrowheads="1"/>
          </p:cNvSpPr>
          <p:nvPr/>
        </p:nvSpPr>
        <p:spPr bwMode="auto">
          <a:xfrm>
            <a:off x="1905000" y="3829050"/>
            <a:ext cx="6019800" cy="171450"/>
          </a:xfrm>
          <a:prstGeom prst="flowChartAlternateProcess">
            <a:avLst/>
          </a:prstGeom>
          <a:solidFill>
            <a:srgbClr val="3366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400">
                <a:latin typeface="Courier New" pitchFamily="49" charset="0"/>
              </a:rPr>
              <a:t>Update pheromone level using the tour cost for each ant</a:t>
            </a:r>
            <a:r>
              <a:rPr lang="en-US" sz="1600">
                <a:latin typeface="Courier New" pitchFamily="49" charset="0"/>
              </a:rPr>
              <a:t> </a:t>
            </a:r>
          </a:p>
        </p:txBody>
      </p:sp>
      <p:sp>
        <p:nvSpPr>
          <p:cNvPr id="67595" name="AutoShape 30"/>
          <p:cNvSpPr>
            <a:spLocks noChangeArrowheads="1"/>
          </p:cNvSpPr>
          <p:nvPr/>
        </p:nvSpPr>
        <p:spPr bwMode="auto">
          <a:xfrm>
            <a:off x="5257800" y="4638675"/>
            <a:ext cx="2133600" cy="171450"/>
          </a:xfrm>
          <a:prstGeom prst="bevel">
            <a:avLst>
              <a:gd name="adj" fmla="val 12500"/>
            </a:avLst>
          </a:prstGeom>
          <a:solidFill>
            <a:srgbClr val="3366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400">
                <a:latin typeface="Courier New" pitchFamily="49" charset="0"/>
              </a:rPr>
              <a:t>Print Best tour</a:t>
            </a:r>
          </a:p>
        </p:txBody>
      </p:sp>
      <p:sp>
        <p:nvSpPr>
          <p:cNvPr id="67596" name="Line 31"/>
          <p:cNvSpPr>
            <a:spLocks noChangeShapeType="1"/>
          </p:cNvSpPr>
          <p:nvPr/>
        </p:nvSpPr>
        <p:spPr bwMode="auto">
          <a:xfrm>
            <a:off x="4800600" y="857250"/>
            <a:ext cx="0" cy="2857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7597" name="Line 32"/>
          <p:cNvSpPr>
            <a:spLocks noChangeShapeType="1"/>
          </p:cNvSpPr>
          <p:nvPr/>
        </p:nvSpPr>
        <p:spPr bwMode="auto">
          <a:xfrm>
            <a:off x="4800600" y="1485900"/>
            <a:ext cx="0" cy="342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7598" name="Line 33"/>
          <p:cNvSpPr>
            <a:spLocks noChangeShapeType="1"/>
          </p:cNvSpPr>
          <p:nvPr/>
        </p:nvSpPr>
        <p:spPr bwMode="auto">
          <a:xfrm>
            <a:off x="4876800" y="2457450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7599" name="Line 34"/>
          <p:cNvSpPr>
            <a:spLocks noChangeShapeType="1"/>
          </p:cNvSpPr>
          <p:nvPr/>
        </p:nvSpPr>
        <p:spPr bwMode="auto">
          <a:xfrm>
            <a:off x="4876800" y="3143250"/>
            <a:ext cx="0" cy="2857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7600" name="Line 35"/>
          <p:cNvSpPr>
            <a:spLocks noChangeShapeType="1"/>
          </p:cNvSpPr>
          <p:nvPr/>
        </p:nvSpPr>
        <p:spPr bwMode="auto">
          <a:xfrm>
            <a:off x="4876800" y="3600450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7601" name="Line 36"/>
          <p:cNvSpPr>
            <a:spLocks noChangeShapeType="1"/>
          </p:cNvSpPr>
          <p:nvPr/>
        </p:nvSpPr>
        <p:spPr bwMode="auto">
          <a:xfrm>
            <a:off x="4876800" y="4572000"/>
            <a:ext cx="1676400" cy="666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7602" name="Line 37"/>
          <p:cNvSpPr>
            <a:spLocks noChangeShapeType="1"/>
          </p:cNvSpPr>
          <p:nvPr/>
        </p:nvSpPr>
        <p:spPr bwMode="auto">
          <a:xfrm flipH="1">
            <a:off x="2286000" y="2914650"/>
            <a:ext cx="1143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7603" name="Line 38"/>
          <p:cNvSpPr>
            <a:spLocks noChangeShapeType="1"/>
          </p:cNvSpPr>
          <p:nvPr/>
        </p:nvSpPr>
        <p:spPr bwMode="auto">
          <a:xfrm flipV="1">
            <a:off x="2286000" y="1714500"/>
            <a:ext cx="0" cy="12001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7604" name="Line 39"/>
          <p:cNvSpPr>
            <a:spLocks noChangeShapeType="1"/>
          </p:cNvSpPr>
          <p:nvPr/>
        </p:nvSpPr>
        <p:spPr bwMode="auto">
          <a:xfrm>
            <a:off x="2286000" y="1714500"/>
            <a:ext cx="2514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7605" name="Text Box 40"/>
          <p:cNvSpPr txBox="1">
            <a:spLocks noChangeArrowheads="1"/>
          </p:cNvSpPr>
          <p:nvPr/>
        </p:nvSpPr>
        <p:spPr bwMode="auto">
          <a:xfrm>
            <a:off x="2943225" y="2743200"/>
            <a:ext cx="340157" cy="230832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900"/>
              <a:t>yes</a:t>
            </a:r>
            <a:endParaRPr lang="en-US"/>
          </a:p>
        </p:txBody>
      </p:sp>
      <p:sp>
        <p:nvSpPr>
          <p:cNvPr id="67606" name="Text Box 41"/>
          <p:cNvSpPr txBox="1">
            <a:spLocks noChangeArrowheads="1"/>
          </p:cNvSpPr>
          <p:nvPr/>
        </p:nvSpPr>
        <p:spPr bwMode="auto">
          <a:xfrm>
            <a:off x="4900613" y="3200400"/>
            <a:ext cx="319318" cy="23083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900"/>
              <a:t>No</a:t>
            </a:r>
          </a:p>
        </p:txBody>
      </p:sp>
      <p:sp>
        <p:nvSpPr>
          <p:cNvPr id="67607" name="Line 42"/>
          <p:cNvSpPr>
            <a:spLocks noChangeShapeType="1"/>
          </p:cNvSpPr>
          <p:nvPr/>
        </p:nvSpPr>
        <p:spPr bwMode="auto">
          <a:xfrm>
            <a:off x="4876800" y="4000500"/>
            <a:ext cx="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7608" name="AutoShape 43"/>
          <p:cNvSpPr>
            <a:spLocks noChangeArrowheads="1"/>
          </p:cNvSpPr>
          <p:nvPr/>
        </p:nvSpPr>
        <p:spPr bwMode="auto">
          <a:xfrm>
            <a:off x="3886200" y="4286250"/>
            <a:ext cx="1981200" cy="342900"/>
          </a:xfrm>
          <a:prstGeom prst="flowChartDecision">
            <a:avLst/>
          </a:prstGeom>
          <a:solidFill>
            <a:srgbClr val="3366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000">
                <a:latin typeface="Courier New" pitchFamily="49" charset="0"/>
              </a:rPr>
              <a:t>Stopping</a:t>
            </a:r>
          </a:p>
          <a:p>
            <a:pPr algn="ctr"/>
            <a:r>
              <a:rPr lang="en-US" sz="1000">
                <a:latin typeface="Courier New" pitchFamily="49" charset="0"/>
              </a:rPr>
              <a:t>criteria</a:t>
            </a:r>
            <a:r>
              <a:rPr lang="en-US" sz="1200">
                <a:latin typeface="Courier New" pitchFamily="49" charset="0"/>
              </a:rPr>
              <a:t> </a:t>
            </a:r>
          </a:p>
        </p:txBody>
      </p:sp>
      <p:sp>
        <p:nvSpPr>
          <p:cNvPr id="67609" name="Line 44"/>
          <p:cNvSpPr>
            <a:spLocks noChangeShapeType="1"/>
          </p:cNvSpPr>
          <p:nvPr/>
        </p:nvSpPr>
        <p:spPr bwMode="auto">
          <a:xfrm flipH="1">
            <a:off x="1524000" y="4457700"/>
            <a:ext cx="2362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7610" name="Line 45"/>
          <p:cNvSpPr>
            <a:spLocks noChangeShapeType="1"/>
          </p:cNvSpPr>
          <p:nvPr/>
        </p:nvSpPr>
        <p:spPr bwMode="auto">
          <a:xfrm flipV="1">
            <a:off x="1524000" y="1600200"/>
            <a:ext cx="0" cy="28575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7611" name="Line 46"/>
          <p:cNvSpPr>
            <a:spLocks noChangeShapeType="1"/>
          </p:cNvSpPr>
          <p:nvPr/>
        </p:nvSpPr>
        <p:spPr bwMode="auto">
          <a:xfrm>
            <a:off x="1524000" y="1600200"/>
            <a:ext cx="3276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67612" name="Text Box 47"/>
          <p:cNvSpPr txBox="1">
            <a:spLocks noChangeArrowheads="1"/>
          </p:cNvSpPr>
          <p:nvPr/>
        </p:nvSpPr>
        <p:spPr bwMode="auto">
          <a:xfrm>
            <a:off x="4448175" y="4629150"/>
            <a:ext cx="340157" cy="23083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900"/>
              <a:t>yes</a:t>
            </a:r>
            <a:endParaRPr lang="en-US"/>
          </a:p>
        </p:txBody>
      </p:sp>
      <p:sp>
        <p:nvSpPr>
          <p:cNvPr id="67613" name="Text Box 48"/>
          <p:cNvSpPr txBox="1">
            <a:spLocks noChangeArrowheads="1"/>
          </p:cNvSpPr>
          <p:nvPr/>
        </p:nvSpPr>
        <p:spPr bwMode="auto">
          <a:xfrm>
            <a:off x="3071813" y="4229100"/>
            <a:ext cx="319318" cy="23083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900"/>
              <a:t>No</a:t>
            </a:r>
          </a:p>
        </p:txBody>
      </p:sp>
      <p:sp>
        <p:nvSpPr>
          <p:cNvPr id="30" name="Slide Number Placeholder 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23AE6-A9B1-1F4D-A7F9-2E6F746D4C1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71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2" name="Text Box 2"/>
          <p:cNvSpPr txBox="1">
            <a:spLocks noChangeArrowheads="1"/>
          </p:cNvSpPr>
          <p:nvPr/>
        </p:nvSpPr>
        <p:spPr bwMode="auto">
          <a:xfrm>
            <a:off x="609600" y="285750"/>
            <a:ext cx="70866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sz="2400" b="1">
                <a:solidFill>
                  <a:srgbClr val="6767FF"/>
                </a:solidFill>
              </a:rPr>
              <a:t>Rules for Transition Probability</a:t>
            </a:r>
            <a:endParaRPr lang="en-US" sz="2400">
              <a:solidFill>
                <a:srgbClr val="6767FF"/>
              </a:solidFill>
            </a:endParaRPr>
          </a:p>
        </p:txBody>
      </p:sp>
      <p:sp>
        <p:nvSpPr>
          <p:cNvPr id="9223" name="Line 3"/>
          <p:cNvSpPr>
            <a:spLocks noChangeShapeType="1"/>
          </p:cNvSpPr>
          <p:nvPr/>
        </p:nvSpPr>
        <p:spPr bwMode="auto">
          <a:xfrm>
            <a:off x="685800" y="742950"/>
            <a:ext cx="5791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9224" name="Text Box 4"/>
          <p:cNvSpPr txBox="1">
            <a:spLocks noChangeArrowheads="1"/>
          </p:cNvSpPr>
          <p:nvPr/>
        </p:nvSpPr>
        <p:spPr bwMode="auto">
          <a:xfrm>
            <a:off x="533400" y="1233487"/>
            <a:ext cx="76962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>
                <a:latin typeface="Times New Roman" pitchFamily="18" charset="0"/>
              </a:rPr>
              <a:t>1. </a:t>
            </a:r>
            <a:r>
              <a:rPr lang="en-US"/>
              <a:t>Whether or not a city has been visited</a:t>
            </a:r>
          </a:p>
          <a:p>
            <a:pPr eaLnBrk="0" hangingPunct="0"/>
            <a:r>
              <a:rPr lang="en-US"/>
              <a:t>     Use of a </a:t>
            </a:r>
            <a:r>
              <a:rPr lang="en-US" b="1"/>
              <a:t>memory</a:t>
            </a:r>
            <a:r>
              <a:rPr lang="en-US"/>
              <a:t>(tabu list):         : set of all cities that are to  be visited</a:t>
            </a:r>
          </a:p>
        </p:txBody>
      </p:sp>
      <p:sp>
        <p:nvSpPr>
          <p:cNvPr id="9225" name="Text Box 5"/>
          <p:cNvSpPr txBox="1">
            <a:spLocks noChangeArrowheads="1"/>
          </p:cNvSpPr>
          <p:nvPr/>
        </p:nvSpPr>
        <p:spPr bwMode="auto">
          <a:xfrm>
            <a:off x="609600" y="1982570"/>
            <a:ext cx="82296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457200" indent="-457200" eaLnBrk="0" hangingPunct="0">
              <a:buFontTx/>
              <a:buAutoNum type="arabicPeriod" startAt="2"/>
            </a:pPr>
            <a:r>
              <a:rPr lang="en-US" dirty="0"/>
              <a:t>   =           </a:t>
            </a:r>
            <a:r>
              <a:rPr lang="en-US" b="1" dirty="0"/>
              <a:t>visibility</a:t>
            </a:r>
            <a:r>
              <a:rPr lang="en-US" dirty="0" smtClean="0"/>
              <a:t>: Heuristic </a:t>
            </a:r>
            <a:r>
              <a:rPr lang="en-US" dirty="0"/>
              <a:t>desirability of choosing city j when in city </a:t>
            </a:r>
            <a:r>
              <a:rPr lang="en-US" dirty="0" err="1"/>
              <a:t>i</a:t>
            </a:r>
            <a:r>
              <a:rPr lang="en-US" dirty="0"/>
              <a:t>.</a:t>
            </a:r>
          </a:p>
          <a:p>
            <a:pPr marL="457200" indent="-457200" eaLnBrk="0" hangingPunct="0"/>
            <a:r>
              <a:rPr lang="en-US" dirty="0"/>
              <a:t>         </a:t>
            </a:r>
          </a:p>
        </p:txBody>
      </p:sp>
      <p:graphicFrame>
        <p:nvGraphicFramePr>
          <p:cNvPr id="9218" name="Object 6"/>
          <p:cNvGraphicFramePr>
            <a:graphicFrameLocks noChangeAspect="1"/>
          </p:cNvGraphicFramePr>
          <p:nvPr/>
        </p:nvGraphicFramePr>
        <p:xfrm>
          <a:off x="914401" y="1982570"/>
          <a:ext cx="385763" cy="342900"/>
        </p:xfrm>
        <a:graphic>
          <a:graphicData uri="http://schemas.openxmlformats.org/presentationml/2006/ole">
            <p:oleObj spid="_x0000_s47106" name="Equation" r:id="rId4" imgW="215713" imgH="241091" progId="Equation.3">
              <p:embed/>
            </p:oleObj>
          </a:graphicData>
        </a:graphic>
      </p:graphicFrame>
      <p:graphicFrame>
        <p:nvGraphicFramePr>
          <p:cNvPr id="9219" name="Object 7"/>
          <p:cNvGraphicFramePr>
            <a:graphicFrameLocks noChangeAspect="1"/>
          </p:cNvGraphicFramePr>
          <p:nvPr/>
        </p:nvGraphicFramePr>
        <p:xfrm>
          <a:off x="1447800" y="1982570"/>
          <a:ext cx="762000" cy="423863"/>
        </p:xfrm>
        <a:graphic>
          <a:graphicData uri="http://schemas.openxmlformats.org/presentationml/2006/ole">
            <p:oleObj spid="_x0000_s47107" name="Equation" r:id="rId5" imgW="342720" imgH="355320" progId="Equation.3">
              <p:embed/>
            </p:oleObj>
          </a:graphicData>
        </a:graphic>
      </p:graphicFrame>
      <p:graphicFrame>
        <p:nvGraphicFramePr>
          <p:cNvPr id="9220" name="Object 8"/>
          <p:cNvGraphicFramePr>
            <a:graphicFrameLocks noChangeAspect="1"/>
          </p:cNvGraphicFramePr>
          <p:nvPr/>
        </p:nvGraphicFramePr>
        <p:xfrm>
          <a:off x="3502026" y="1536918"/>
          <a:ext cx="384175" cy="342900"/>
        </p:xfrm>
        <a:graphic>
          <a:graphicData uri="http://schemas.openxmlformats.org/presentationml/2006/ole">
            <p:oleObj spid="_x0000_s47108" name="Equation" r:id="rId6" imgW="203112" imgH="241195" progId="Equation.3">
              <p:embed/>
            </p:oleObj>
          </a:graphicData>
        </a:graphic>
      </p:graphicFrame>
      <p:sp>
        <p:nvSpPr>
          <p:cNvPr id="9226" name="Text Box 9"/>
          <p:cNvSpPr txBox="1">
            <a:spLocks noChangeArrowheads="1"/>
          </p:cNvSpPr>
          <p:nvPr/>
        </p:nvSpPr>
        <p:spPr bwMode="auto">
          <a:xfrm>
            <a:off x="609600" y="2628900"/>
            <a:ext cx="73152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dirty="0"/>
              <a:t>3.</a:t>
            </a:r>
            <a:r>
              <a:rPr lang="en-US" b="1" dirty="0"/>
              <a:t>Pheromone trail</a:t>
            </a:r>
            <a:r>
              <a:rPr lang="en-US" dirty="0"/>
              <a:t>:           This is a global type of information</a:t>
            </a:r>
          </a:p>
        </p:txBody>
      </p:sp>
      <p:sp>
        <p:nvSpPr>
          <p:cNvPr id="297994" name="Text Box 10"/>
          <p:cNvSpPr txBox="1">
            <a:spLocks noChangeArrowheads="1"/>
          </p:cNvSpPr>
          <p:nvPr/>
        </p:nvSpPr>
        <p:spPr bwMode="auto">
          <a:xfrm>
            <a:off x="533400" y="3086100"/>
            <a:ext cx="83058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b="1"/>
              <a:t>Transition probability </a:t>
            </a:r>
            <a:r>
              <a:rPr lang="en-US"/>
              <a:t>for ant k to go from city i to city j while building its route.</a:t>
            </a:r>
          </a:p>
        </p:txBody>
      </p:sp>
      <p:pic>
        <p:nvPicPr>
          <p:cNvPr id="297995" name="Picture 11"/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E6406"/>
              </a:clrFrom>
              <a:clrTo>
                <a:srgbClr val="FE6406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514600" y="3600451"/>
            <a:ext cx="3219450" cy="9358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9221" name="Object 12"/>
          <p:cNvGraphicFramePr>
            <a:graphicFrameLocks noChangeAspect="1"/>
          </p:cNvGraphicFramePr>
          <p:nvPr/>
        </p:nvGraphicFramePr>
        <p:xfrm>
          <a:off x="2514600" y="2632710"/>
          <a:ext cx="609600" cy="365522"/>
        </p:xfrm>
        <a:graphic>
          <a:graphicData uri="http://schemas.openxmlformats.org/presentationml/2006/ole">
            <p:oleObj spid="_x0000_s47109" name="Equation" r:id="rId8" imgW="342751" imgH="241195" progId="Equation.3">
              <p:embed/>
            </p:oleObj>
          </a:graphicData>
        </a:graphic>
      </p:graphicFrame>
      <p:sp>
        <p:nvSpPr>
          <p:cNvPr id="297997" name="Text Box 13"/>
          <p:cNvSpPr txBox="1">
            <a:spLocks noChangeArrowheads="1"/>
          </p:cNvSpPr>
          <p:nvPr/>
        </p:nvSpPr>
        <p:spPr bwMode="auto">
          <a:xfrm>
            <a:off x="2514600" y="4572000"/>
            <a:ext cx="320040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sz="1200">
                <a:latin typeface="Times New Roman" pitchFamily="18" charset="0"/>
              </a:rPr>
              <a:t>a = 0: closest cities are selected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23AE6-A9B1-1F4D-A7F9-2E6F746D4C1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79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79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979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2979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7994" grpId="0" autoUpdateAnimBg="0"/>
      <p:bldP spid="297997" grpId="0" autoUpdateAnimBg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ext Box 2"/>
          <p:cNvSpPr txBox="1">
            <a:spLocks noChangeArrowheads="1"/>
          </p:cNvSpPr>
          <p:nvPr/>
        </p:nvSpPr>
        <p:spPr bwMode="auto">
          <a:xfrm>
            <a:off x="685800" y="285750"/>
            <a:ext cx="76200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sz="2400" b="1">
                <a:solidFill>
                  <a:srgbClr val="6767FF"/>
                </a:solidFill>
              </a:rPr>
              <a:t>Trail pheromone in AS</a:t>
            </a:r>
            <a:r>
              <a:rPr lang="en-US" sz="2400" b="1">
                <a:solidFill>
                  <a:schemeClr val="hlink"/>
                </a:solidFill>
              </a:rPr>
              <a:t> </a:t>
            </a:r>
            <a:endParaRPr lang="en-US" sz="2400">
              <a:solidFill>
                <a:schemeClr val="hlink"/>
              </a:solidFill>
            </a:endParaRPr>
          </a:p>
        </p:txBody>
      </p:sp>
      <p:sp>
        <p:nvSpPr>
          <p:cNvPr id="10244" name="Line 3"/>
          <p:cNvSpPr>
            <a:spLocks noChangeShapeType="1"/>
          </p:cNvSpPr>
          <p:nvPr/>
        </p:nvSpPr>
        <p:spPr bwMode="auto">
          <a:xfrm>
            <a:off x="685800" y="742950"/>
            <a:ext cx="5181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0245" name="Text Box 4"/>
          <p:cNvSpPr txBox="1">
            <a:spLocks noChangeArrowheads="1"/>
          </p:cNvSpPr>
          <p:nvPr/>
        </p:nvSpPr>
        <p:spPr bwMode="auto">
          <a:xfrm>
            <a:off x="762000" y="971550"/>
            <a:ext cx="7543800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/>
              <a:t>After the completion of a tour, each ant lays some pheromone                     </a:t>
            </a:r>
          </a:p>
          <a:p>
            <a:pPr eaLnBrk="0" hangingPunct="0"/>
            <a:r>
              <a:rPr lang="en-US"/>
              <a:t>            </a:t>
            </a:r>
          </a:p>
          <a:p>
            <a:pPr eaLnBrk="0" hangingPunct="0"/>
            <a:r>
              <a:rPr lang="en-US"/>
              <a:t>               for each edge that it has used. depends on how well the ant    </a:t>
            </a:r>
          </a:p>
          <a:p>
            <a:pPr eaLnBrk="0" hangingPunct="0"/>
            <a:r>
              <a:rPr lang="en-US"/>
              <a:t>               has performed.</a:t>
            </a:r>
          </a:p>
        </p:txBody>
      </p:sp>
      <p:graphicFrame>
        <p:nvGraphicFramePr>
          <p:cNvPr id="10242" name="Object 0"/>
          <p:cNvGraphicFramePr>
            <a:graphicFrameLocks noChangeAspect="1"/>
          </p:cNvGraphicFramePr>
          <p:nvPr/>
        </p:nvGraphicFramePr>
        <p:xfrm>
          <a:off x="873125" y="1325167"/>
          <a:ext cx="846138" cy="392906"/>
        </p:xfrm>
        <a:graphic>
          <a:graphicData uri="http://schemas.openxmlformats.org/presentationml/2006/ole">
            <p:oleObj spid="_x0000_s46082" name="Equation" r:id="rId4" imgW="508000" imgH="228600" progId="Equation.3">
              <p:embed/>
            </p:oleObj>
          </a:graphicData>
        </a:graphic>
      </p:graphicFrame>
      <p:pic>
        <p:nvPicPr>
          <p:cNvPr id="10246" name="Picture 6"/>
          <p:cNvPicPr preferRelativeResize="0">
            <a:picLocks noChangeAspect="1" noChangeArrowheads="1"/>
          </p:cNvPicPr>
          <p:nvPr/>
        </p:nvPicPr>
        <p:blipFill>
          <a:blip r:embed="rId5">
            <a:lum bright="-4000" contrast="36000"/>
          </a:blip>
          <a:srcRect/>
          <a:stretch>
            <a:fillRect/>
          </a:stretch>
        </p:blipFill>
        <p:spPr bwMode="auto">
          <a:xfrm>
            <a:off x="2428876" y="2256235"/>
            <a:ext cx="3895725" cy="7155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47" name="Text Box 7"/>
          <p:cNvSpPr txBox="1">
            <a:spLocks noChangeArrowheads="1"/>
          </p:cNvSpPr>
          <p:nvPr/>
        </p:nvSpPr>
        <p:spPr bwMode="auto">
          <a:xfrm>
            <a:off x="609600" y="3496866"/>
            <a:ext cx="25908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>
                <a:latin typeface="Times New Roman" pitchFamily="18" charset="0"/>
              </a:rPr>
              <a:t>Trail pheromone decay =</a:t>
            </a:r>
            <a:r>
              <a:rPr lang="en-US" sz="2400">
                <a:latin typeface="Times New Roman" pitchFamily="18" charset="0"/>
              </a:rPr>
              <a:t>  </a:t>
            </a:r>
          </a:p>
        </p:txBody>
      </p:sp>
      <p:pic>
        <p:nvPicPr>
          <p:cNvPr id="10248" name="Picture 8"/>
          <p:cNvPicPr preferRelativeResize="0"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333750" y="3436144"/>
            <a:ext cx="3905250" cy="450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23AE6-A9B1-1F4D-A7F9-2E6F746D4C1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Particle Swarm Optimization (PSO)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9600" y="1063229"/>
            <a:ext cx="6012000" cy="3429000"/>
          </a:xfrm>
        </p:spPr>
        <p:txBody>
          <a:bodyPr>
            <a:normAutofit lnSpcReduction="10000"/>
          </a:bodyPr>
          <a:lstStyle/>
          <a:p>
            <a:pPr algn="just">
              <a:lnSpc>
                <a:spcPct val="90000"/>
              </a:lnSpc>
            </a:pPr>
            <a:r>
              <a:rPr lang="en-US" altLang="en-US" sz="2200" dirty="0" smtClean="0"/>
              <a:t>A particle has a </a:t>
            </a:r>
            <a:r>
              <a:rPr lang="en-US" altLang="en-US" sz="2200" i="1" dirty="0" err="1" smtClean="0"/>
              <a:t>neighbourhood</a:t>
            </a:r>
            <a:r>
              <a:rPr lang="en-US" altLang="en-US" sz="2200" dirty="0" smtClean="0"/>
              <a:t> associated with it.</a:t>
            </a:r>
          </a:p>
          <a:p>
            <a:pPr algn="just">
              <a:lnSpc>
                <a:spcPct val="90000"/>
              </a:lnSpc>
            </a:pPr>
            <a:r>
              <a:rPr lang="en-US" altLang="en-US" sz="2200" dirty="0" smtClean="0"/>
              <a:t>  A particle knows the </a:t>
            </a:r>
            <a:r>
              <a:rPr lang="en-US" altLang="en-US" sz="2200" dirty="0" err="1" smtClean="0"/>
              <a:t>fitnesses</a:t>
            </a:r>
            <a:r>
              <a:rPr lang="en-US" altLang="en-US" sz="2200" dirty="0" smtClean="0"/>
              <a:t> of those in its </a:t>
            </a:r>
            <a:r>
              <a:rPr lang="en-US" altLang="en-US" sz="2200" dirty="0" err="1" smtClean="0"/>
              <a:t>neighbourhood</a:t>
            </a:r>
            <a:r>
              <a:rPr lang="en-US" altLang="en-US" sz="2200" dirty="0" smtClean="0"/>
              <a:t>, and uses the </a:t>
            </a:r>
            <a:r>
              <a:rPr lang="en-US" altLang="en-US" sz="2200" i="1" dirty="0" smtClean="0"/>
              <a:t>position</a:t>
            </a:r>
            <a:r>
              <a:rPr lang="en-US" altLang="en-US" sz="2200" dirty="0" smtClean="0"/>
              <a:t> of the one with best fitness.</a:t>
            </a:r>
          </a:p>
          <a:p>
            <a:pPr algn="just">
              <a:lnSpc>
                <a:spcPct val="90000"/>
              </a:lnSpc>
            </a:pPr>
            <a:r>
              <a:rPr lang="en-US" altLang="en-US" sz="2200" dirty="0" smtClean="0"/>
              <a:t>This position is simply used to adjust the particle’s velocity </a:t>
            </a:r>
          </a:p>
          <a:p>
            <a:pPr algn="just">
              <a:lnSpc>
                <a:spcPct val="90000"/>
              </a:lnSpc>
            </a:pPr>
            <a:r>
              <a:rPr lang="en-US" altLang="en-US" sz="2400" dirty="0" smtClean="0"/>
              <a:t>Each </a:t>
            </a:r>
            <a:r>
              <a:rPr lang="en-US" altLang="en-US" sz="2400" dirty="0" smtClean="0"/>
              <a:t>particle is searching for the optimum </a:t>
            </a:r>
          </a:p>
          <a:p>
            <a:pPr algn="just">
              <a:lnSpc>
                <a:spcPct val="90000"/>
              </a:lnSpc>
            </a:pPr>
            <a:r>
              <a:rPr lang="en-US" altLang="en-US" sz="2400" dirty="0" smtClean="0"/>
              <a:t>Each particle is </a:t>
            </a:r>
            <a:r>
              <a:rPr lang="en-US" altLang="en-US" sz="2400" i="1" dirty="0" smtClean="0"/>
              <a:t>moving </a:t>
            </a:r>
            <a:r>
              <a:rPr lang="en-US" altLang="en-US" sz="2400" dirty="0" smtClean="0"/>
              <a:t>and hence has a </a:t>
            </a:r>
            <a:r>
              <a:rPr lang="en-US" altLang="en-US" sz="2400" i="1" dirty="0" smtClean="0"/>
              <a:t>velocity</a:t>
            </a:r>
            <a:r>
              <a:rPr lang="en-US" altLang="en-US" sz="2400" dirty="0" smtClean="0"/>
              <a:t>.</a:t>
            </a:r>
          </a:p>
          <a:p>
            <a:pPr algn="just">
              <a:lnSpc>
                <a:spcPct val="90000"/>
              </a:lnSpc>
            </a:pPr>
            <a:r>
              <a:rPr lang="en-US" altLang="en-US" sz="2400" dirty="0" smtClean="0"/>
              <a:t>Each particle remembers the position it was in where it had its best result so far (its </a:t>
            </a:r>
            <a:r>
              <a:rPr lang="en-US" altLang="en-US" sz="2400" i="1" dirty="0" smtClean="0"/>
              <a:t>personal best</a:t>
            </a:r>
            <a:r>
              <a:rPr lang="en-US" altLang="en-US" sz="2400" dirty="0" smtClean="0"/>
              <a:t>)</a:t>
            </a:r>
          </a:p>
          <a:p>
            <a:pPr algn="just"/>
            <a:endParaRPr lang="en-US" dirty="0"/>
          </a:p>
        </p:txBody>
      </p:sp>
      <p:pic>
        <p:nvPicPr>
          <p:cNvPr id="4" name="Picture 7" descr="brdflck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537350" y="1610889"/>
            <a:ext cx="2312029" cy="2157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23AE6-A9B1-1F4D-A7F9-2E6F746D4C1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5600" y="-105048"/>
            <a:ext cx="8521200" cy="857250"/>
          </a:xfrm>
        </p:spPr>
        <p:txBody>
          <a:bodyPr>
            <a:normAutofit/>
          </a:bodyPr>
          <a:lstStyle/>
          <a:p>
            <a:pPr marL="54864" indent="0" eaLnBrk="1" fontAlgn="auto" hangingPunct="1">
              <a:spcAft>
                <a:spcPts val="0"/>
              </a:spcAft>
              <a:defRPr/>
            </a:pPr>
            <a:r>
              <a:rPr lang="pt-PT" dirty="0" smtClean="0">
                <a:solidFill>
                  <a:schemeClr val="tx2">
                    <a:tint val="100000"/>
                    <a:shade val="90000"/>
                    <a:satMod val="250000"/>
                    <a:alpha val="100000"/>
                  </a:schemeClr>
                </a:solidFill>
              </a:rPr>
              <a:t>PSO -</a:t>
            </a:r>
            <a:r>
              <a:rPr lang="pt-PT" b="1" u="sng" dirty="0" smtClean="0">
                <a:solidFill>
                  <a:schemeClr val="tx2">
                    <a:tint val="100000"/>
                    <a:shade val="90000"/>
                    <a:satMod val="250000"/>
                    <a:alpha val="100000"/>
                  </a:schemeClr>
                </a:solidFill>
              </a:rPr>
              <a:t>Algorithm</a:t>
            </a:r>
            <a:endParaRPr lang="pt-PT" b="1" u="sng" dirty="0">
              <a:solidFill>
                <a:schemeClr val="tx2">
                  <a:tint val="100000"/>
                  <a:shade val="90000"/>
                  <a:satMod val="250000"/>
                  <a:alpha val="100000"/>
                </a:schemeClr>
              </a:solidFill>
            </a:endParaRPr>
          </a:p>
        </p:txBody>
      </p:sp>
      <p:sp>
        <p:nvSpPr>
          <p:cNvPr id="32770" name="Rectangle 3"/>
          <p:cNvSpPr>
            <a:spLocks noChangeArrowheads="1"/>
          </p:cNvSpPr>
          <p:nvPr/>
        </p:nvSpPr>
        <p:spPr bwMode="auto">
          <a:xfrm>
            <a:off x="3815938" y="129353"/>
            <a:ext cx="5472112" cy="50937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ts val="2600"/>
              </a:lnSpc>
            </a:pPr>
            <a:r>
              <a:rPr lang="pt-BR" dirty="0">
                <a:latin typeface="Rockwell" pitchFamily="18" charset="0"/>
              </a:rPr>
              <a:t>[</a:t>
            </a:r>
            <a:r>
              <a:rPr lang="pt-BR" sz="1600" dirty="0">
                <a:latin typeface="Rockwell" pitchFamily="18" charset="0"/>
              </a:rPr>
              <a:t>x*] = PSO()</a:t>
            </a:r>
          </a:p>
          <a:p>
            <a:pPr>
              <a:lnSpc>
                <a:spcPts val="2600"/>
              </a:lnSpc>
            </a:pPr>
            <a:r>
              <a:rPr lang="pt-BR" sz="1600" i="1" dirty="0">
                <a:latin typeface="Rockwell" pitchFamily="18" charset="0"/>
              </a:rPr>
              <a:t>P</a:t>
            </a:r>
            <a:r>
              <a:rPr lang="pt-BR" sz="1600" dirty="0">
                <a:latin typeface="Rockwell" pitchFamily="18" charset="0"/>
              </a:rPr>
              <a:t> = Particle_Initialization();</a:t>
            </a:r>
          </a:p>
          <a:p>
            <a:pPr>
              <a:lnSpc>
                <a:spcPts val="2600"/>
              </a:lnSpc>
            </a:pPr>
            <a:r>
              <a:rPr lang="pt-BR" sz="1600" dirty="0">
                <a:latin typeface="Rockwell" pitchFamily="18" charset="0"/>
              </a:rPr>
              <a:t>For </a:t>
            </a:r>
            <a:r>
              <a:rPr lang="pt-BR" sz="1600" i="1" dirty="0">
                <a:latin typeface="Rockwell" pitchFamily="18" charset="0"/>
              </a:rPr>
              <a:t>i</a:t>
            </a:r>
            <a:r>
              <a:rPr lang="pt-BR" sz="1600" dirty="0">
                <a:latin typeface="Rockwell" pitchFamily="18" charset="0"/>
              </a:rPr>
              <a:t>=1 to </a:t>
            </a:r>
            <a:r>
              <a:rPr lang="pt-BR" sz="1600" i="1" dirty="0">
                <a:latin typeface="Rockwell" pitchFamily="18" charset="0"/>
              </a:rPr>
              <a:t>it_max</a:t>
            </a:r>
          </a:p>
          <a:p>
            <a:pPr>
              <a:lnSpc>
                <a:spcPts val="2600"/>
              </a:lnSpc>
            </a:pPr>
            <a:r>
              <a:rPr lang="pt-BR" sz="1600" dirty="0">
                <a:latin typeface="Rockwell" pitchFamily="18" charset="0"/>
              </a:rPr>
              <a:t>   For each particle </a:t>
            </a:r>
            <a:r>
              <a:rPr lang="pt-BR" sz="1600" i="1" dirty="0">
                <a:latin typeface="Rockwell" pitchFamily="18" charset="0"/>
              </a:rPr>
              <a:t>p</a:t>
            </a:r>
            <a:r>
              <a:rPr lang="pt-BR" sz="1600" dirty="0">
                <a:latin typeface="Rockwell" pitchFamily="18" charset="0"/>
              </a:rPr>
              <a:t> in </a:t>
            </a:r>
            <a:r>
              <a:rPr lang="pt-BR" sz="1600" i="1" dirty="0">
                <a:latin typeface="Rockwell" pitchFamily="18" charset="0"/>
              </a:rPr>
              <a:t>P</a:t>
            </a:r>
            <a:r>
              <a:rPr lang="pt-BR" sz="1600" dirty="0">
                <a:latin typeface="Rockwell" pitchFamily="18" charset="0"/>
              </a:rPr>
              <a:t> do</a:t>
            </a:r>
          </a:p>
          <a:p>
            <a:pPr>
              <a:lnSpc>
                <a:spcPts val="2600"/>
              </a:lnSpc>
            </a:pPr>
            <a:r>
              <a:rPr lang="pt-BR" sz="1600" dirty="0">
                <a:latin typeface="Rockwell" pitchFamily="18" charset="0"/>
              </a:rPr>
              <a:t>      </a:t>
            </a:r>
            <a:r>
              <a:rPr lang="pt-BR" sz="1600" i="1" dirty="0">
                <a:latin typeface="Rockwell" pitchFamily="18" charset="0"/>
              </a:rPr>
              <a:t>fp</a:t>
            </a:r>
            <a:r>
              <a:rPr lang="pt-BR" sz="1600" dirty="0">
                <a:latin typeface="Rockwell" pitchFamily="18" charset="0"/>
              </a:rPr>
              <a:t> = f(</a:t>
            </a:r>
            <a:r>
              <a:rPr lang="pt-BR" sz="1600" i="1" dirty="0">
                <a:latin typeface="Rockwell" pitchFamily="18" charset="0"/>
              </a:rPr>
              <a:t>p</a:t>
            </a:r>
            <a:r>
              <a:rPr lang="pt-BR" sz="1600" dirty="0">
                <a:latin typeface="Rockwell" pitchFamily="18" charset="0"/>
              </a:rPr>
              <a:t>); </a:t>
            </a:r>
          </a:p>
          <a:p>
            <a:pPr>
              <a:lnSpc>
                <a:spcPts val="2600"/>
              </a:lnSpc>
            </a:pPr>
            <a:r>
              <a:rPr lang="pt-BR" sz="1600" dirty="0">
                <a:latin typeface="Rockwell" pitchFamily="18" charset="0"/>
              </a:rPr>
              <a:t>      If </a:t>
            </a:r>
            <a:r>
              <a:rPr lang="pt-BR" sz="1600" i="1" dirty="0">
                <a:latin typeface="Rockwell" pitchFamily="18" charset="0"/>
              </a:rPr>
              <a:t>fp</a:t>
            </a:r>
            <a:r>
              <a:rPr lang="pt-BR" sz="1600" dirty="0">
                <a:latin typeface="Rockwell" pitchFamily="18" charset="0"/>
              </a:rPr>
              <a:t> is better than f(</a:t>
            </a:r>
            <a:r>
              <a:rPr lang="pt-BR" sz="1600" i="1" dirty="0">
                <a:latin typeface="Rockwell" pitchFamily="18" charset="0"/>
              </a:rPr>
              <a:t>pBest</a:t>
            </a:r>
            <a:r>
              <a:rPr lang="pt-BR" sz="1600" dirty="0">
                <a:latin typeface="Rockwell" pitchFamily="18" charset="0"/>
              </a:rPr>
              <a:t>) </a:t>
            </a:r>
          </a:p>
          <a:p>
            <a:pPr>
              <a:lnSpc>
                <a:spcPts val="2600"/>
              </a:lnSpc>
            </a:pPr>
            <a:r>
              <a:rPr lang="pt-BR" sz="1600" dirty="0">
                <a:latin typeface="Rockwell" pitchFamily="18" charset="0"/>
              </a:rPr>
              <a:t>            </a:t>
            </a:r>
            <a:r>
              <a:rPr lang="pt-BR" sz="1600" i="1" dirty="0">
                <a:latin typeface="Rockwell" pitchFamily="18" charset="0"/>
              </a:rPr>
              <a:t>pBest</a:t>
            </a:r>
            <a:r>
              <a:rPr lang="pt-BR" sz="1600" dirty="0">
                <a:latin typeface="Rockwell" pitchFamily="18" charset="0"/>
              </a:rPr>
              <a:t> = </a:t>
            </a:r>
            <a:r>
              <a:rPr lang="pt-BR" sz="1600" i="1" dirty="0">
                <a:latin typeface="Rockwell" pitchFamily="18" charset="0"/>
              </a:rPr>
              <a:t>p</a:t>
            </a:r>
            <a:r>
              <a:rPr lang="pt-BR" sz="1600" dirty="0">
                <a:latin typeface="Rockwell" pitchFamily="18" charset="0"/>
              </a:rPr>
              <a:t>;</a:t>
            </a:r>
          </a:p>
          <a:p>
            <a:pPr>
              <a:lnSpc>
                <a:spcPts val="2600"/>
              </a:lnSpc>
            </a:pPr>
            <a:r>
              <a:rPr lang="pt-BR" sz="1600" dirty="0">
                <a:latin typeface="Rockwell" pitchFamily="18" charset="0"/>
              </a:rPr>
              <a:t>      end</a:t>
            </a:r>
          </a:p>
          <a:p>
            <a:pPr>
              <a:lnSpc>
                <a:spcPts val="2600"/>
              </a:lnSpc>
            </a:pPr>
            <a:r>
              <a:rPr lang="pt-BR" sz="1600" dirty="0">
                <a:latin typeface="Rockwell" pitchFamily="18" charset="0"/>
              </a:rPr>
              <a:t>   end</a:t>
            </a:r>
            <a:br>
              <a:rPr lang="pt-BR" sz="1600" dirty="0">
                <a:latin typeface="Rockwell" pitchFamily="18" charset="0"/>
              </a:rPr>
            </a:br>
            <a:r>
              <a:rPr lang="pt-BR" sz="1600" dirty="0">
                <a:latin typeface="Rockwell" pitchFamily="18" charset="0"/>
              </a:rPr>
              <a:t>   </a:t>
            </a:r>
            <a:r>
              <a:rPr lang="pt-BR" sz="1600" i="1" dirty="0">
                <a:latin typeface="Rockwell" pitchFamily="18" charset="0"/>
              </a:rPr>
              <a:t>gBest</a:t>
            </a:r>
            <a:r>
              <a:rPr lang="pt-BR" sz="1600" dirty="0">
                <a:latin typeface="Rockwell" pitchFamily="18" charset="0"/>
              </a:rPr>
              <a:t> = best </a:t>
            </a:r>
            <a:r>
              <a:rPr lang="pt-BR" sz="1600" i="1" dirty="0">
                <a:latin typeface="Rockwell" pitchFamily="18" charset="0"/>
              </a:rPr>
              <a:t>p</a:t>
            </a:r>
            <a:r>
              <a:rPr lang="pt-BR" sz="1600" dirty="0">
                <a:latin typeface="Rockwell" pitchFamily="18" charset="0"/>
              </a:rPr>
              <a:t> in </a:t>
            </a:r>
            <a:r>
              <a:rPr lang="pt-BR" sz="1600" i="1" dirty="0">
                <a:latin typeface="Rockwell" pitchFamily="18" charset="0"/>
              </a:rPr>
              <a:t>P</a:t>
            </a:r>
            <a:r>
              <a:rPr lang="pt-BR" sz="1600" dirty="0">
                <a:latin typeface="Rockwell" pitchFamily="18" charset="0"/>
              </a:rPr>
              <a:t>;</a:t>
            </a:r>
          </a:p>
          <a:p>
            <a:pPr>
              <a:lnSpc>
                <a:spcPts val="2600"/>
              </a:lnSpc>
            </a:pPr>
            <a:r>
              <a:rPr lang="pt-BR" sz="1600" dirty="0">
                <a:latin typeface="Rockwell" pitchFamily="18" charset="0"/>
              </a:rPr>
              <a:t>   For each particle </a:t>
            </a:r>
            <a:r>
              <a:rPr lang="pt-BR" sz="1600" i="1" dirty="0">
                <a:latin typeface="Rockwell" pitchFamily="18" charset="0"/>
              </a:rPr>
              <a:t>p</a:t>
            </a:r>
            <a:r>
              <a:rPr lang="pt-BR" sz="1600" dirty="0">
                <a:latin typeface="Rockwell" pitchFamily="18" charset="0"/>
              </a:rPr>
              <a:t> in </a:t>
            </a:r>
            <a:r>
              <a:rPr lang="pt-BR" sz="1600" i="1" dirty="0">
                <a:latin typeface="Rockwell" pitchFamily="18" charset="0"/>
              </a:rPr>
              <a:t>P</a:t>
            </a:r>
            <a:r>
              <a:rPr lang="pt-BR" sz="1600" dirty="0">
                <a:latin typeface="Rockwell" pitchFamily="18" charset="0"/>
              </a:rPr>
              <a:t> do</a:t>
            </a:r>
          </a:p>
          <a:p>
            <a:pPr>
              <a:lnSpc>
                <a:spcPts val="2600"/>
              </a:lnSpc>
            </a:pPr>
            <a:r>
              <a:rPr lang="pt-BR" sz="1600" dirty="0">
                <a:latin typeface="Rockwell" pitchFamily="18" charset="0"/>
              </a:rPr>
              <a:t>        </a:t>
            </a:r>
            <a:r>
              <a:rPr lang="pt-BR" sz="1600" i="1" dirty="0">
                <a:latin typeface="Rockwell" pitchFamily="18" charset="0"/>
              </a:rPr>
              <a:t>v</a:t>
            </a:r>
            <a:r>
              <a:rPr lang="pt-BR" sz="1600" dirty="0">
                <a:latin typeface="Rockwell" pitchFamily="18" charset="0"/>
              </a:rPr>
              <a:t> = </a:t>
            </a:r>
            <a:r>
              <a:rPr lang="pt-BR" sz="1600" i="1" dirty="0">
                <a:latin typeface="Rockwell" pitchFamily="18" charset="0"/>
              </a:rPr>
              <a:t>v</a:t>
            </a:r>
            <a:r>
              <a:rPr lang="pt-BR" sz="1600" dirty="0">
                <a:latin typeface="Rockwell" pitchFamily="18" charset="0"/>
              </a:rPr>
              <a:t> + </a:t>
            </a:r>
            <a:r>
              <a:rPr lang="pt-BR" sz="1600" i="1" dirty="0">
                <a:latin typeface="Rockwell" pitchFamily="18" charset="0"/>
              </a:rPr>
              <a:t>c1</a:t>
            </a:r>
            <a:r>
              <a:rPr lang="pt-BR" sz="1600" dirty="0">
                <a:latin typeface="Rockwell" pitchFamily="18" charset="0"/>
              </a:rPr>
              <a:t>*</a:t>
            </a:r>
            <a:r>
              <a:rPr lang="pt-BR" sz="1600" i="1" dirty="0">
                <a:latin typeface="Rockwell" pitchFamily="18" charset="0"/>
              </a:rPr>
              <a:t>rand</a:t>
            </a:r>
            <a:r>
              <a:rPr lang="pt-BR" sz="1600" dirty="0">
                <a:latin typeface="Rockwell" pitchFamily="18" charset="0"/>
              </a:rPr>
              <a:t>*(</a:t>
            </a:r>
            <a:r>
              <a:rPr lang="pt-BR" sz="1600" i="1" dirty="0">
                <a:latin typeface="Rockwell" pitchFamily="18" charset="0"/>
              </a:rPr>
              <a:t>pBest</a:t>
            </a:r>
            <a:r>
              <a:rPr lang="pt-BR" sz="1600" dirty="0">
                <a:latin typeface="Rockwell" pitchFamily="18" charset="0"/>
              </a:rPr>
              <a:t> – </a:t>
            </a:r>
            <a:r>
              <a:rPr lang="pt-BR" sz="1600" i="1" dirty="0">
                <a:latin typeface="Rockwell" pitchFamily="18" charset="0"/>
              </a:rPr>
              <a:t>p</a:t>
            </a:r>
            <a:r>
              <a:rPr lang="pt-BR" sz="1600" dirty="0">
                <a:latin typeface="Rockwell" pitchFamily="18" charset="0"/>
              </a:rPr>
              <a:t>) + </a:t>
            </a:r>
            <a:r>
              <a:rPr lang="pt-BR" sz="1600" i="1" dirty="0">
                <a:latin typeface="Rockwell" pitchFamily="18" charset="0"/>
              </a:rPr>
              <a:t>c2</a:t>
            </a:r>
            <a:r>
              <a:rPr lang="pt-BR" sz="1600" dirty="0">
                <a:latin typeface="Rockwell" pitchFamily="18" charset="0"/>
              </a:rPr>
              <a:t>*</a:t>
            </a:r>
            <a:r>
              <a:rPr lang="pt-BR" sz="1600" i="1" dirty="0">
                <a:latin typeface="Rockwell" pitchFamily="18" charset="0"/>
              </a:rPr>
              <a:t>rand</a:t>
            </a:r>
            <a:r>
              <a:rPr lang="pt-BR" sz="1600" dirty="0">
                <a:latin typeface="Rockwell" pitchFamily="18" charset="0"/>
              </a:rPr>
              <a:t>*(</a:t>
            </a:r>
            <a:r>
              <a:rPr lang="pt-BR" sz="1600" i="1" dirty="0">
                <a:latin typeface="Rockwell" pitchFamily="18" charset="0"/>
              </a:rPr>
              <a:t>gBest</a:t>
            </a:r>
            <a:r>
              <a:rPr lang="pt-BR" sz="1600" dirty="0">
                <a:latin typeface="Rockwell" pitchFamily="18" charset="0"/>
              </a:rPr>
              <a:t> – </a:t>
            </a:r>
            <a:r>
              <a:rPr lang="pt-BR" sz="1600" i="1" dirty="0">
                <a:latin typeface="Rockwell" pitchFamily="18" charset="0"/>
              </a:rPr>
              <a:t>p</a:t>
            </a:r>
            <a:r>
              <a:rPr lang="pt-BR" sz="1600" dirty="0">
                <a:latin typeface="Rockwell" pitchFamily="18" charset="0"/>
              </a:rPr>
              <a:t>);</a:t>
            </a:r>
          </a:p>
          <a:p>
            <a:pPr>
              <a:lnSpc>
                <a:spcPts val="2600"/>
              </a:lnSpc>
            </a:pPr>
            <a:r>
              <a:rPr lang="pt-BR" sz="1600" dirty="0">
                <a:latin typeface="Rockwell" pitchFamily="18" charset="0"/>
              </a:rPr>
              <a:t>        </a:t>
            </a:r>
            <a:r>
              <a:rPr lang="pt-BR" sz="1600" i="1" dirty="0">
                <a:latin typeface="Rockwell" pitchFamily="18" charset="0"/>
              </a:rPr>
              <a:t>p</a:t>
            </a:r>
            <a:r>
              <a:rPr lang="pt-BR" sz="1600" dirty="0">
                <a:latin typeface="Rockwell" pitchFamily="18" charset="0"/>
              </a:rPr>
              <a:t> = </a:t>
            </a:r>
            <a:r>
              <a:rPr lang="pt-BR" sz="1600" i="1" dirty="0">
                <a:latin typeface="Rockwell" pitchFamily="18" charset="0"/>
              </a:rPr>
              <a:t>p</a:t>
            </a:r>
            <a:r>
              <a:rPr lang="pt-BR" sz="1600" dirty="0">
                <a:latin typeface="Rockwell" pitchFamily="18" charset="0"/>
              </a:rPr>
              <a:t> + </a:t>
            </a:r>
            <a:r>
              <a:rPr lang="pt-BR" sz="1600" i="1" dirty="0">
                <a:latin typeface="Rockwell" pitchFamily="18" charset="0"/>
              </a:rPr>
              <a:t>v</a:t>
            </a:r>
            <a:r>
              <a:rPr lang="pt-BR" sz="1600" dirty="0">
                <a:latin typeface="Rockwell" pitchFamily="18" charset="0"/>
              </a:rPr>
              <a:t>; </a:t>
            </a:r>
            <a:br>
              <a:rPr lang="pt-BR" sz="1600" dirty="0">
                <a:latin typeface="Rockwell" pitchFamily="18" charset="0"/>
              </a:rPr>
            </a:br>
            <a:r>
              <a:rPr lang="pt-BR" sz="1600" dirty="0">
                <a:latin typeface="Rockwell" pitchFamily="18" charset="0"/>
              </a:rPr>
              <a:t>   end</a:t>
            </a:r>
            <a:br>
              <a:rPr lang="pt-BR" sz="1600" dirty="0">
                <a:latin typeface="Rockwell" pitchFamily="18" charset="0"/>
              </a:rPr>
            </a:br>
            <a:r>
              <a:rPr lang="pt-BR" sz="1600" dirty="0">
                <a:latin typeface="Rockwell" pitchFamily="18" charset="0"/>
              </a:rPr>
              <a:t>end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577" y="839343"/>
            <a:ext cx="2509715" cy="1890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6" name="Picture 2" descr="D:\Cenas da Su\FEUP\PDEEC\1º Semestre\Decision Support - Apoio à Decisão\6. Populational Metaheuristics\Presentation\IMG_0301.jpg"/>
          <p:cNvPicPr>
            <a:picLocks noChangeAspect="1" noChangeArrowheads="1"/>
          </p:cNvPicPr>
          <p:nvPr/>
        </p:nvPicPr>
        <p:blipFill>
          <a:blip r:embed="rId3" cstate="print"/>
          <a:srcRect t="18753" r="6050" b="10782"/>
          <a:stretch>
            <a:fillRect/>
          </a:stretch>
        </p:blipFill>
        <p:spPr bwMode="auto">
          <a:xfrm>
            <a:off x="755576" y="2762604"/>
            <a:ext cx="2520280" cy="1890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23AE6-A9B1-1F4D-A7F9-2E6F746D4C1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4"/>
          <p:cNvSpPr>
            <a:spLocks noChangeArrowheads="1"/>
          </p:cNvSpPr>
          <p:nvPr/>
        </p:nvSpPr>
        <p:spPr bwMode="auto">
          <a:xfrm>
            <a:off x="568650" y="237600"/>
            <a:ext cx="8458200" cy="42396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292100" lvl="1" indent="-292100">
              <a:spcAft>
                <a:spcPts val="300"/>
              </a:spcAft>
              <a:buClr>
                <a:schemeClr val="accent1"/>
              </a:buClr>
              <a:buSzPct val="70000"/>
              <a:buFont typeface="Wingdings 2" pitchFamily="18" charset="2"/>
              <a:buChar char=""/>
            </a:pPr>
            <a:r>
              <a:rPr lang="pt-BR" sz="2400" dirty="0">
                <a:latin typeface="Rockwell" pitchFamily="18" charset="0"/>
              </a:rPr>
              <a:t>Particle update </a:t>
            </a:r>
            <a:r>
              <a:rPr lang="pt-BR" sz="2400" dirty="0" smtClean="0">
                <a:latin typeface="Rockwell" pitchFamily="18" charset="0"/>
              </a:rPr>
              <a:t>rule: 	</a:t>
            </a:r>
            <a:r>
              <a:rPr lang="pt-BR" sz="2000" i="1" dirty="0" smtClean="0">
                <a:latin typeface="Rockwell" pitchFamily="18" charset="0"/>
              </a:rPr>
              <a:t>p</a:t>
            </a:r>
            <a:r>
              <a:rPr lang="pt-BR" sz="2000" dirty="0" smtClean="0">
                <a:latin typeface="Rockwell" pitchFamily="18" charset="0"/>
              </a:rPr>
              <a:t> </a:t>
            </a:r>
            <a:r>
              <a:rPr lang="pt-BR" sz="2000" dirty="0">
                <a:latin typeface="Rockwell" pitchFamily="18" charset="0"/>
              </a:rPr>
              <a:t>= </a:t>
            </a:r>
            <a:r>
              <a:rPr lang="pt-BR" sz="2000" i="1" dirty="0">
                <a:latin typeface="Rockwell" pitchFamily="18" charset="0"/>
              </a:rPr>
              <a:t>p</a:t>
            </a:r>
            <a:r>
              <a:rPr lang="pt-BR" sz="2000" dirty="0">
                <a:latin typeface="Rockwell" pitchFamily="18" charset="0"/>
              </a:rPr>
              <a:t> + </a:t>
            </a:r>
            <a:r>
              <a:rPr lang="pt-BR" sz="2000" i="1" dirty="0">
                <a:latin typeface="Rockwell" pitchFamily="18" charset="0"/>
              </a:rPr>
              <a:t>v</a:t>
            </a:r>
            <a:r>
              <a:rPr lang="pt-BR" sz="2000" dirty="0">
                <a:latin typeface="Rockwell" pitchFamily="18" charset="0"/>
              </a:rPr>
              <a:t> </a:t>
            </a:r>
          </a:p>
          <a:p>
            <a:pPr marL="1206500" lvl="3" indent="-292100" algn="ctr">
              <a:spcAft>
                <a:spcPts val="300"/>
              </a:spcAft>
              <a:buClr>
                <a:schemeClr val="accent1"/>
              </a:buClr>
              <a:buSzPct val="70000"/>
            </a:pPr>
            <a:r>
              <a:rPr lang="pt-BR" sz="2000" i="1" dirty="0" smtClean="0">
                <a:latin typeface="Rockwell" pitchFamily="18" charset="0"/>
              </a:rPr>
              <a:t>with   v</a:t>
            </a:r>
            <a:r>
              <a:rPr lang="pt-BR" sz="2000" dirty="0" smtClean="0">
                <a:latin typeface="Rockwell" pitchFamily="18" charset="0"/>
              </a:rPr>
              <a:t> </a:t>
            </a:r>
            <a:r>
              <a:rPr lang="pt-BR" sz="2000" dirty="0">
                <a:latin typeface="Rockwell" pitchFamily="18" charset="0"/>
              </a:rPr>
              <a:t>= </a:t>
            </a:r>
            <a:r>
              <a:rPr lang="pt-BR" sz="2000" i="1" dirty="0">
                <a:latin typeface="Rockwell" pitchFamily="18" charset="0"/>
              </a:rPr>
              <a:t>v</a:t>
            </a:r>
            <a:r>
              <a:rPr lang="pt-BR" sz="2000" dirty="0">
                <a:latin typeface="Rockwell" pitchFamily="18" charset="0"/>
              </a:rPr>
              <a:t> + </a:t>
            </a:r>
            <a:r>
              <a:rPr lang="pt-BR" sz="2000" i="1" dirty="0">
                <a:latin typeface="Rockwell" pitchFamily="18" charset="0"/>
              </a:rPr>
              <a:t>c</a:t>
            </a:r>
            <a:r>
              <a:rPr lang="pt-BR" sz="2000" i="1" baseline="-25000" dirty="0">
                <a:latin typeface="Rockwell" pitchFamily="18" charset="0"/>
              </a:rPr>
              <a:t>1 </a:t>
            </a:r>
            <a:r>
              <a:rPr lang="pt-BR" sz="2000" dirty="0">
                <a:latin typeface="Rockwell" pitchFamily="18" charset="0"/>
              </a:rPr>
              <a:t>* </a:t>
            </a:r>
            <a:r>
              <a:rPr lang="pt-BR" sz="2000" i="1" dirty="0">
                <a:latin typeface="Rockwell" pitchFamily="18" charset="0"/>
              </a:rPr>
              <a:t>rand </a:t>
            </a:r>
            <a:r>
              <a:rPr lang="pt-BR" sz="2000" dirty="0">
                <a:latin typeface="Rockwell" pitchFamily="18" charset="0"/>
              </a:rPr>
              <a:t>* (</a:t>
            </a:r>
            <a:r>
              <a:rPr lang="pt-BR" sz="2000" i="1" dirty="0">
                <a:latin typeface="Rockwell" pitchFamily="18" charset="0"/>
              </a:rPr>
              <a:t>pBest</a:t>
            </a:r>
            <a:r>
              <a:rPr lang="pt-BR" sz="2000" dirty="0">
                <a:latin typeface="Rockwell" pitchFamily="18" charset="0"/>
              </a:rPr>
              <a:t> – </a:t>
            </a:r>
            <a:r>
              <a:rPr lang="pt-BR" sz="2000" i="1" dirty="0">
                <a:latin typeface="Rockwell" pitchFamily="18" charset="0"/>
              </a:rPr>
              <a:t>p</a:t>
            </a:r>
            <a:r>
              <a:rPr lang="pt-BR" sz="2000" dirty="0">
                <a:latin typeface="Rockwell" pitchFamily="18" charset="0"/>
              </a:rPr>
              <a:t>) + </a:t>
            </a:r>
            <a:r>
              <a:rPr lang="pt-BR" sz="2000" i="1" dirty="0">
                <a:latin typeface="Rockwell" pitchFamily="18" charset="0"/>
              </a:rPr>
              <a:t>c</a:t>
            </a:r>
            <a:r>
              <a:rPr lang="pt-BR" sz="2000" i="1" baseline="-25000" dirty="0">
                <a:latin typeface="Rockwell" pitchFamily="18" charset="0"/>
              </a:rPr>
              <a:t>2</a:t>
            </a:r>
            <a:r>
              <a:rPr lang="pt-BR" sz="2000" dirty="0">
                <a:latin typeface="Rockwell" pitchFamily="18" charset="0"/>
              </a:rPr>
              <a:t> * </a:t>
            </a:r>
            <a:r>
              <a:rPr lang="pt-BR" sz="2000" i="1" dirty="0">
                <a:latin typeface="Rockwell" pitchFamily="18" charset="0"/>
              </a:rPr>
              <a:t>rand</a:t>
            </a:r>
            <a:r>
              <a:rPr lang="pt-BR" sz="2000" dirty="0">
                <a:latin typeface="Rockwell" pitchFamily="18" charset="0"/>
              </a:rPr>
              <a:t> * (</a:t>
            </a:r>
            <a:r>
              <a:rPr lang="pt-BR" sz="2000" i="1" dirty="0">
                <a:latin typeface="Rockwell" pitchFamily="18" charset="0"/>
              </a:rPr>
              <a:t>gBest</a:t>
            </a:r>
            <a:r>
              <a:rPr lang="pt-BR" sz="2000" dirty="0">
                <a:latin typeface="Rockwell" pitchFamily="18" charset="0"/>
              </a:rPr>
              <a:t> – </a:t>
            </a:r>
            <a:r>
              <a:rPr lang="pt-BR" sz="2000" i="1" dirty="0">
                <a:latin typeface="Rockwell" pitchFamily="18" charset="0"/>
              </a:rPr>
              <a:t>p</a:t>
            </a:r>
            <a:r>
              <a:rPr lang="pt-BR" sz="2000" dirty="0">
                <a:latin typeface="Rockwell" pitchFamily="18" charset="0"/>
              </a:rPr>
              <a:t>)</a:t>
            </a:r>
          </a:p>
          <a:p>
            <a:pPr marL="749300" lvl="2" indent="-292100">
              <a:spcAft>
                <a:spcPts val="300"/>
              </a:spcAft>
              <a:buClr>
                <a:schemeClr val="accent1"/>
              </a:buClr>
              <a:buSzPct val="70000"/>
              <a:buFont typeface="Wingdings 2" pitchFamily="18" charset="2"/>
              <a:buChar char=""/>
            </a:pPr>
            <a:r>
              <a:rPr lang="pt-BR" sz="2400" dirty="0">
                <a:latin typeface="Rockwell" pitchFamily="18" charset="0"/>
              </a:rPr>
              <a:t>where</a:t>
            </a:r>
          </a:p>
          <a:p>
            <a:pPr marL="292100" lvl="4" indent="-292100">
              <a:lnSpc>
                <a:spcPct val="150000"/>
              </a:lnSpc>
              <a:spcAft>
                <a:spcPts val="100"/>
              </a:spcAft>
              <a:buClr>
                <a:schemeClr val="accent2"/>
              </a:buClr>
              <a:buSzPct val="90000"/>
              <a:buFontTx/>
              <a:buChar char="•"/>
            </a:pPr>
            <a:r>
              <a:rPr lang="pt-BR" i="1" dirty="0">
                <a:latin typeface="Rockwell" pitchFamily="18" charset="0"/>
              </a:rPr>
              <a:t>p</a:t>
            </a:r>
            <a:r>
              <a:rPr lang="pt-BR" dirty="0">
                <a:latin typeface="Rockwell" pitchFamily="18" charset="0"/>
              </a:rPr>
              <a:t>: particle’s position</a:t>
            </a:r>
          </a:p>
          <a:p>
            <a:pPr marL="292100" lvl="4" indent="-292100">
              <a:lnSpc>
                <a:spcPct val="150000"/>
              </a:lnSpc>
              <a:spcAft>
                <a:spcPts val="100"/>
              </a:spcAft>
              <a:buClr>
                <a:schemeClr val="accent2"/>
              </a:buClr>
              <a:buSzPct val="90000"/>
              <a:buFontTx/>
              <a:buChar char="•"/>
            </a:pPr>
            <a:r>
              <a:rPr lang="pt-BR" i="1" dirty="0">
                <a:latin typeface="Rockwell" pitchFamily="18" charset="0"/>
              </a:rPr>
              <a:t>v</a:t>
            </a:r>
            <a:r>
              <a:rPr lang="pt-BR" dirty="0">
                <a:latin typeface="Rockwell" pitchFamily="18" charset="0"/>
              </a:rPr>
              <a:t>: path direction</a:t>
            </a:r>
          </a:p>
          <a:p>
            <a:pPr marL="292100" lvl="4" indent="-292100">
              <a:lnSpc>
                <a:spcPct val="150000"/>
              </a:lnSpc>
              <a:spcAft>
                <a:spcPts val="100"/>
              </a:spcAft>
              <a:buClr>
                <a:schemeClr val="accent2"/>
              </a:buClr>
              <a:buSzPct val="90000"/>
              <a:buFontTx/>
              <a:buChar char="•"/>
            </a:pPr>
            <a:r>
              <a:rPr lang="pt-BR" i="1" dirty="0">
                <a:latin typeface="Rockwell" pitchFamily="18" charset="0"/>
              </a:rPr>
              <a:t>c</a:t>
            </a:r>
            <a:r>
              <a:rPr lang="pt-BR" i="1" baseline="-25000" dirty="0">
                <a:latin typeface="Rockwell" pitchFamily="18" charset="0"/>
              </a:rPr>
              <a:t>1</a:t>
            </a:r>
            <a:r>
              <a:rPr lang="pt-BR" dirty="0">
                <a:latin typeface="Rockwell" pitchFamily="18" charset="0"/>
              </a:rPr>
              <a:t>: weight of local information </a:t>
            </a:r>
          </a:p>
          <a:p>
            <a:pPr marL="292100" lvl="4" indent="-292100">
              <a:lnSpc>
                <a:spcPct val="150000"/>
              </a:lnSpc>
              <a:spcAft>
                <a:spcPts val="100"/>
              </a:spcAft>
              <a:buClr>
                <a:schemeClr val="accent2"/>
              </a:buClr>
              <a:buSzPct val="90000"/>
              <a:buFontTx/>
              <a:buChar char="•"/>
            </a:pPr>
            <a:r>
              <a:rPr lang="pt-BR" i="1" dirty="0">
                <a:latin typeface="Rockwell" pitchFamily="18" charset="0"/>
              </a:rPr>
              <a:t>c</a:t>
            </a:r>
            <a:r>
              <a:rPr lang="pt-BR" i="1" baseline="-25000" dirty="0">
                <a:latin typeface="Rockwell" pitchFamily="18" charset="0"/>
              </a:rPr>
              <a:t>2</a:t>
            </a:r>
            <a:r>
              <a:rPr lang="pt-BR" dirty="0">
                <a:latin typeface="Rockwell" pitchFamily="18" charset="0"/>
              </a:rPr>
              <a:t>: weight of global information</a:t>
            </a:r>
          </a:p>
          <a:p>
            <a:pPr marL="292100" lvl="4" indent="-292100">
              <a:lnSpc>
                <a:spcPct val="150000"/>
              </a:lnSpc>
              <a:spcAft>
                <a:spcPts val="100"/>
              </a:spcAft>
              <a:buClr>
                <a:schemeClr val="accent2"/>
              </a:buClr>
              <a:buSzPct val="90000"/>
              <a:buFontTx/>
              <a:buChar char="•"/>
            </a:pPr>
            <a:r>
              <a:rPr lang="pt-BR" i="1" dirty="0">
                <a:latin typeface="Rockwell" pitchFamily="18" charset="0"/>
              </a:rPr>
              <a:t>pBest</a:t>
            </a:r>
            <a:r>
              <a:rPr lang="pt-BR" dirty="0">
                <a:latin typeface="Rockwell" pitchFamily="18" charset="0"/>
              </a:rPr>
              <a:t>: best position of the particle</a:t>
            </a:r>
          </a:p>
          <a:p>
            <a:pPr marL="292100" lvl="4" indent="-292100">
              <a:lnSpc>
                <a:spcPct val="150000"/>
              </a:lnSpc>
              <a:spcAft>
                <a:spcPts val="100"/>
              </a:spcAft>
              <a:buClr>
                <a:schemeClr val="accent2"/>
              </a:buClr>
              <a:buSzPct val="90000"/>
              <a:buFontTx/>
              <a:buChar char="•"/>
            </a:pPr>
            <a:r>
              <a:rPr lang="pt-BR" i="1" dirty="0">
                <a:latin typeface="Rockwell" pitchFamily="18" charset="0"/>
              </a:rPr>
              <a:t>gBest</a:t>
            </a:r>
            <a:r>
              <a:rPr lang="pt-BR" dirty="0">
                <a:latin typeface="Rockwell" pitchFamily="18" charset="0"/>
              </a:rPr>
              <a:t>: best position </a:t>
            </a:r>
            <a:r>
              <a:rPr lang="pt-BR" dirty="0"/>
              <a:t>of the swarm</a:t>
            </a:r>
            <a:endParaRPr lang="pt-BR" dirty="0">
              <a:latin typeface="Rockwell" pitchFamily="18" charset="0"/>
            </a:endParaRPr>
          </a:p>
          <a:p>
            <a:pPr marL="292100" lvl="4" indent="-292100">
              <a:lnSpc>
                <a:spcPct val="150000"/>
              </a:lnSpc>
              <a:spcAft>
                <a:spcPts val="100"/>
              </a:spcAft>
              <a:buClr>
                <a:schemeClr val="accent2"/>
              </a:buClr>
              <a:buSzPct val="90000"/>
              <a:buFontTx/>
              <a:buChar char="•"/>
            </a:pPr>
            <a:r>
              <a:rPr lang="pt-BR" i="1" dirty="0">
                <a:latin typeface="Rockwell" pitchFamily="18" charset="0"/>
              </a:rPr>
              <a:t>rand</a:t>
            </a:r>
            <a:r>
              <a:rPr lang="pt-BR" dirty="0">
                <a:latin typeface="Rockwell" pitchFamily="18" charset="0"/>
              </a:rPr>
              <a:t>: random variable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23AE6-A9B1-1F4D-A7F9-2E6F746D4C1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190152"/>
            <a:ext cx="8229600" cy="450648"/>
          </a:xfrm>
        </p:spPr>
        <p:txBody>
          <a:bodyPr>
            <a:normAutofit fontScale="90000"/>
          </a:bodyPr>
          <a:lstStyle/>
          <a:p>
            <a:pPr marL="54864" indent="0" eaLnBrk="1" fontAlgn="auto" hangingPunct="1">
              <a:spcAft>
                <a:spcPts val="0"/>
              </a:spcAft>
              <a:defRPr/>
            </a:pPr>
            <a:r>
              <a:rPr lang="en-US" dirty="0" smtClean="0">
                <a:solidFill>
                  <a:schemeClr val="tx2">
                    <a:tint val="100000"/>
                    <a:shade val="90000"/>
                    <a:satMod val="250000"/>
                    <a:alpha val="100000"/>
                  </a:schemeClr>
                </a:solidFill>
              </a:rPr>
              <a:t>PSO parameters</a:t>
            </a:r>
            <a:endParaRPr lang="en-US" b="1" u="sng" dirty="0">
              <a:solidFill>
                <a:schemeClr val="tx2">
                  <a:tint val="100000"/>
                  <a:shade val="90000"/>
                  <a:satMod val="250000"/>
                  <a:alpha val="100000"/>
                </a:schemeClr>
              </a:solidFill>
            </a:endParaRPr>
          </a:p>
        </p:txBody>
      </p:sp>
      <p:sp>
        <p:nvSpPr>
          <p:cNvPr id="34818" name="Rectangle 4"/>
          <p:cNvSpPr>
            <a:spLocks noChangeArrowheads="1"/>
          </p:cNvSpPr>
          <p:nvPr/>
        </p:nvSpPr>
        <p:spPr bwMode="auto">
          <a:xfrm>
            <a:off x="592813" y="799200"/>
            <a:ext cx="8458200" cy="37856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292100" lvl="1" indent="-292100">
              <a:lnSpc>
                <a:spcPct val="150000"/>
              </a:lnSpc>
              <a:spcAft>
                <a:spcPts val="600"/>
              </a:spcAft>
              <a:buClr>
                <a:schemeClr val="accent1"/>
              </a:buClr>
              <a:buSzPct val="70000"/>
              <a:buFont typeface="Wingdings 2" pitchFamily="18" charset="2"/>
              <a:buChar char=""/>
            </a:pPr>
            <a:r>
              <a:rPr lang="en-US" sz="2000" dirty="0">
                <a:latin typeface="Rockwell" pitchFamily="18" charset="0"/>
              </a:rPr>
              <a:t>Number of particles usually between 10 and 50</a:t>
            </a:r>
          </a:p>
          <a:p>
            <a:pPr marL="292100" lvl="1" indent="-292100">
              <a:lnSpc>
                <a:spcPct val="150000"/>
              </a:lnSpc>
              <a:spcAft>
                <a:spcPts val="600"/>
              </a:spcAft>
              <a:buClr>
                <a:schemeClr val="accent1"/>
              </a:buClr>
              <a:buSzPct val="70000"/>
              <a:buFont typeface="Wingdings 2" pitchFamily="18" charset="2"/>
              <a:buChar char=""/>
            </a:pPr>
            <a:r>
              <a:rPr lang="en-US" sz="2000" i="1" dirty="0">
                <a:latin typeface="Rockwell" pitchFamily="18" charset="0"/>
              </a:rPr>
              <a:t>C</a:t>
            </a:r>
            <a:r>
              <a:rPr lang="en-US" sz="2000" i="1" baseline="-25000" dirty="0">
                <a:latin typeface="Rockwell" pitchFamily="18" charset="0"/>
              </a:rPr>
              <a:t>1</a:t>
            </a:r>
            <a:r>
              <a:rPr lang="en-US" sz="2000" dirty="0">
                <a:latin typeface="Rockwell" pitchFamily="18" charset="0"/>
              </a:rPr>
              <a:t> is the importance of personal best value</a:t>
            </a:r>
          </a:p>
          <a:p>
            <a:pPr marL="292100" lvl="1" indent="-292100">
              <a:lnSpc>
                <a:spcPct val="150000"/>
              </a:lnSpc>
              <a:spcAft>
                <a:spcPts val="600"/>
              </a:spcAft>
              <a:buClr>
                <a:schemeClr val="accent1"/>
              </a:buClr>
              <a:buSzPct val="70000"/>
              <a:buFont typeface="Wingdings 2" pitchFamily="18" charset="2"/>
              <a:buChar char=""/>
            </a:pPr>
            <a:r>
              <a:rPr lang="en-US" sz="2000" i="1" dirty="0">
                <a:latin typeface="Rockwell" pitchFamily="18" charset="0"/>
              </a:rPr>
              <a:t>C</a:t>
            </a:r>
            <a:r>
              <a:rPr lang="en-US" sz="2000" i="1" baseline="-25000" dirty="0">
                <a:latin typeface="Rockwell" pitchFamily="18" charset="0"/>
              </a:rPr>
              <a:t>2</a:t>
            </a:r>
            <a:r>
              <a:rPr lang="en-US" sz="2000" dirty="0">
                <a:latin typeface="Rockwell" pitchFamily="18" charset="0"/>
              </a:rPr>
              <a:t> is the importance of neighborhood best value</a:t>
            </a:r>
          </a:p>
          <a:p>
            <a:pPr marL="292100" lvl="1" indent="-292100">
              <a:lnSpc>
                <a:spcPct val="150000"/>
              </a:lnSpc>
              <a:spcAft>
                <a:spcPts val="600"/>
              </a:spcAft>
              <a:buClr>
                <a:schemeClr val="accent1"/>
              </a:buClr>
              <a:buSzPct val="70000"/>
              <a:buFont typeface="Wingdings 2" pitchFamily="18" charset="2"/>
              <a:buChar char=""/>
            </a:pPr>
            <a:r>
              <a:rPr lang="en-US" sz="2000" dirty="0">
                <a:latin typeface="Rockwell" pitchFamily="18" charset="0"/>
              </a:rPr>
              <a:t>Usually </a:t>
            </a:r>
            <a:r>
              <a:rPr lang="en-US" sz="2000" i="1" dirty="0">
                <a:latin typeface="Rockwell" pitchFamily="18" charset="0"/>
              </a:rPr>
              <a:t>C</a:t>
            </a:r>
            <a:r>
              <a:rPr lang="en-US" sz="2000" i="1" baseline="-25000" dirty="0">
                <a:latin typeface="Rockwell" pitchFamily="18" charset="0"/>
              </a:rPr>
              <a:t>1 </a:t>
            </a:r>
            <a:r>
              <a:rPr lang="en-US" sz="2000" dirty="0">
                <a:latin typeface="Rockwell" pitchFamily="18" charset="0"/>
              </a:rPr>
              <a:t>+</a:t>
            </a:r>
            <a:r>
              <a:rPr lang="en-US" sz="2000" i="1" dirty="0">
                <a:latin typeface="Rockwell" pitchFamily="18" charset="0"/>
              </a:rPr>
              <a:t> C</a:t>
            </a:r>
            <a:r>
              <a:rPr lang="en-US" sz="2000" i="1" baseline="-25000" dirty="0">
                <a:latin typeface="Rockwell" pitchFamily="18" charset="0"/>
              </a:rPr>
              <a:t>2</a:t>
            </a:r>
            <a:r>
              <a:rPr lang="en-US" sz="2000" dirty="0">
                <a:latin typeface="Rockwell" pitchFamily="18" charset="0"/>
              </a:rPr>
              <a:t> = 4 (empirically chosen value)</a:t>
            </a:r>
          </a:p>
          <a:p>
            <a:pPr marL="292100" lvl="1" indent="-292100">
              <a:lnSpc>
                <a:spcPct val="150000"/>
              </a:lnSpc>
              <a:spcAft>
                <a:spcPts val="600"/>
              </a:spcAft>
              <a:buClr>
                <a:schemeClr val="accent1"/>
              </a:buClr>
              <a:buSzPct val="70000"/>
              <a:buFont typeface="Wingdings 2" pitchFamily="18" charset="2"/>
              <a:buChar char=""/>
            </a:pPr>
            <a:r>
              <a:rPr lang="en-US" sz="2000" dirty="0">
                <a:latin typeface="Rockwell" pitchFamily="18" charset="0"/>
              </a:rPr>
              <a:t>If velocity is too low 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→ </a:t>
            </a:r>
            <a:r>
              <a:rPr lang="en-US" sz="2000" dirty="0">
                <a:latin typeface="Rockwell" pitchFamily="18" charset="0"/>
              </a:rPr>
              <a:t>algorithm too slow</a:t>
            </a:r>
          </a:p>
          <a:p>
            <a:pPr marL="292100" lvl="1" indent="-292100">
              <a:lnSpc>
                <a:spcPct val="150000"/>
              </a:lnSpc>
              <a:spcAft>
                <a:spcPts val="600"/>
              </a:spcAft>
              <a:buClr>
                <a:schemeClr val="accent1"/>
              </a:buClr>
              <a:buSzPct val="70000"/>
              <a:buFont typeface="Wingdings 2" pitchFamily="18" charset="2"/>
              <a:buChar char=""/>
            </a:pPr>
            <a:r>
              <a:rPr lang="en-US" sz="2000" dirty="0">
                <a:latin typeface="Rockwell" pitchFamily="18" charset="0"/>
              </a:rPr>
              <a:t>If velocity is too high 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→ </a:t>
            </a:r>
            <a:r>
              <a:rPr lang="en-US" sz="2000" dirty="0">
                <a:latin typeface="Rockwell" pitchFamily="18" charset="0"/>
              </a:rPr>
              <a:t>algorithm too unstable </a:t>
            </a:r>
            <a:endParaRPr lang="en-US" sz="2000" dirty="0" smtClean="0">
              <a:latin typeface="Rockwell" pitchFamily="18" charset="0"/>
            </a:endParaRPr>
          </a:p>
          <a:p>
            <a:pPr marL="292100" lvl="1" indent="-292100">
              <a:lnSpc>
                <a:spcPct val="150000"/>
              </a:lnSpc>
              <a:spcAft>
                <a:spcPts val="600"/>
              </a:spcAft>
              <a:buClr>
                <a:schemeClr val="accent1"/>
              </a:buClr>
              <a:buSzPct val="70000"/>
              <a:buFont typeface="Wingdings 2" pitchFamily="18" charset="2"/>
              <a:buChar char=""/>
            </a:pPr>
            <a:r>
              <a:rPr lang="en-US" sz="2000" dirty="0" smtClean="0">
                <a:latin typeface="Rockwell" pitchFamily="18" charset="0"/>
              </a:rPr>
              <a:t>Demo - </a:t>
            </a:r>
            <a:r>
              <a:rPr lang="en-GB" sz="2000" b="1" dirty="0" smtClean="0">
                <a:solidFill>
                  <a:srgbClr val="0070C0"/>
                </a:solidFill>
                <a:hlinkClick r:id="rId2"/>
              </a:rPr>
              <a:t>http://www.macs.hw.ac.uk/~</a:t>
            </a:r>
            <a:r>
              <a:rPr lang="en-GB" sz="2000" b="1" dirty="0" smtClean="0">
                <a:solidFill>
                  <a:srgbClr val="0070C0"/>
                </a:solidFill>
                <a:hlinkClick r:id="rId2"/>
              </a:rPr>
              <a:t>dwcorne/mypages/apps/pso.html</a:t>
            </a:r>
            <a:r>
              <a:rPr lang="en-GB" sz="2000" b="1" dirty="0" smtClean="0">
                <a:solidFill>
                  <a:srgbClr val="0070C0"/>
                </a:solidFill>
              </a:rPr>
              <a:t> </a:t>
            </a:r>
            <a:r>
              <a:rPr lang="en-US" sz="2000" dirty="0" smtClean="0">
                <a:latin typeface="Rockwell" pitchFamily="18" charset="0"/>
              </a:rPr>
              <a:t> </a:t>
            </a:r>
            <a:endParaRPr lang="en-GB" sz="2000" dirty="0">
              <a:latin typeface="Rockwell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23AE6-A9B1-1F4D-A7F9-2E6F746D4C1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62989"/>
            <a:ext cx="7772400" cy="72501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Gray-Wolf Optimization</a:t>
            </a:r>
            <a:br>
              <a:rPr lang="en-US" dirty="0" smtClean="0"/>
            </a:br>
            <a:r>
              <a:rPr lang="en-US" dirty="0" smtClean="0"/>
              <a:t> </a:t>
            </a:r>
            <a:r>
              <a:rPr lang="en-US" sz="1800" dirty="0" smtClean="0"/>
              <a:t>hunting mechanism contains three steps: tracking, encircling and attacking the prey</a:t>
            </a:r>
            <a:endParaRPr lang="en-US" dirty="0"/>
          </a:p>
        </p:txBody>
      </p:sp>
      <p:pic>
        <p:nvPicPr>
          <p:cNvPr id="13926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4525" y="1025798"/>
            <a:ext cx="7282675" cy="38915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23AE6-A9B1-1F4D-A7F9-2E6F746D4C1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05979"/>
            <a:ext cx="7772400" cy="44922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GWO - Algorithm</a:t>
            </a:r>
            <a:endParaRPr lang="en-US" dirty="0"/>
          </a:p>
        </p:txBody>
      </p:sp>
      <p:pic>
        <p:nvPicPr>
          <p:cNvPr id="14029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540000"/>
            <a:ext cx="5676900" cy="4330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0291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841029" y="898221"/>
            <a:ext cx="2229675" cy="5371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0292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215870" y="1327667"/>
            <a:ext cx="4790663" cy="440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Rectangle 8"/>
          <p:cNvSpPr/>
          <p:nvPr/>
        </p:nvSpPr>
        <p:spPr>
          <a:xfrm>
            <a:off x="4987058" y="655200"/>
            <a:ext cx="19688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encircling behavior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140295" name="Picture 7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516600" y="4307075"/>
            <a:ext cx="7001800" cy="836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23AE6-A9B1-1F4D-A7F9-2E6F746D4C1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79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6145" y="205979"/>
            <a:ext cx="7772400" cy="857250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Logistic Regression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Decision </a:t>
            </a:r>
            <a:r>
              <a:rPr lang="en-US" dirty="0" smtClean="0"/>
              <a:t>Functions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674182" y="2247901"/>
            <a:ext cx="2377316" cy="1034132"/>
          </a:xfrm>
          <a:prstGeom prst="rect">
            <a:avLst/>
          </a:prstGeom>
        </p:spPr>
      </p:pic>
      <p:sp>
        <p:nvSpPr>
          <p:cNvPr id="23" name="Connector 22"/>
          <p:cNvSpPr/>
          <p:nvPr/>
        </p:nvSpPr>
        <p:spPr>
          <a:xfrm>
            <a:off x="1371600" y="4286250"/>
            <a:ext cx="822960" cy="61722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sz="2600" baseline="-250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1</a:t>
            </a:r>
            <a:endParaRPr lang="en-US" sz="2600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24" name="Connector 23"/>
          <p:cNvSpPr/>
          <p:nvPr/>
        </p:nvSpPr>
        <p:spPr>
          <a:xfrm>
            <a:off x="2895600" y="4286250"/>
            <a:ext cx="822960" cy="61722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sz="2600" baseline="-250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2</a:t>
            </a:r>
            <a:endParaRPr lang="en-US" sz="2600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25" name="Connector 24"/>
          <p:cNvSpPr/>
          <p:nvPr/>
        </p:nvSpPr>
        <p:spPr>
          <a:xfrm>
            <a:off x="4572000" y="4286250"/>
            <a:ext cx="822960" cy="61722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sz="2600" baseline="-250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3</a:t>
            </a:r>
            <a:endParaRPr lang="en-US" sz="2600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26" name="Connector 25"/>
          <p:cNvSpPr/>
          <p:nvPr/>
        </p:nvSpPr>
        <p:spPr>
          <a:xfrm>
            <a:off x="7086600" y="4286250"/>
            <a:ext cx="822960" cy="61722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6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sz="2600" baseline="-25000" dirty="0" err="1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M</a:t>
            </a:r>
            <a:endParaRPr lang="en-US" sz="2600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31" name="Connector 30"/>
          <p:cNvSpPr/>
          <p:nvPr/>
        </p:nvSpPr>
        <p:spPr>
          <a:xfrm>
            <a:off x="4267200" y="1630680"/>
            <a:ext cx="822960" cy="617220"/>
          </a:xfrm>
          <a:prstGeom prst="flowChartConnector">
            <a:avLst/>
          </a:prstGeom>
          <a:solidFill>
            <a:srgbClr val="E0D925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y</a:t>
            </a:r>
            <a:endParaRPr lang="en-US" sz="2600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32" name="TextBox 31"/>
          <p:cNvSpPr txBox="1">
            <a:spLocks noChangeArrowheads="1"/>
          </p:cNvSpPr>
          <p:nvPr/>
        </p:nvSpPr>
        <p:spPr bwMode="auto">
          <a:xfrm>
            <a:off x="6019800" y="4343400"/>
            <a:ext cx="533400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600" b="1"/>
              <a:t>…</a:t>
            </a:r>
          </a:p>
        </p:txBody>
      </p:sp>
      <p:cxnSp>
        <p:nvCxnSpPr>
          <p:cNvPr id="33" name="Straight Connector 32"/>
          <p:cNvCxnSpPr>
            <a:stCxn id="31" idx="4"/>
            <a:endCxn id="26" idx="0"/>
          </p:cNvCxnSpPr>
          <p:nvPr/>
        </p:nvCxnSpPr>
        <p:spPr>
          <a:xfrm>
            <a:off x="4678680" y="2247900"/>
            <a:ext cx="2819400" cy="203835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31" idx="4"/>
            <a:endCxn id="23" idx="0"/>
          </p:cNvCxnSpPr>
          <p:nvPr/>
        </p:nvCxnSpPr>
        <p:spPr>
          <a:xfrm flipH="1">
            <a:off x="1783080" y="2247900"/>
            <a:ext cx="2895600" cy="203835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31" idx="4"/>
            <a:endCxn id="24" idx="0"/>
          </p:cNvCxnSpPr>
          <p:nvPr/>
        </p:nvCxnSpPr>
        <p:spPr>
          <a:xfrm flipH="1">
            <a:off x="3307080" y="2247900"/>
            <a:ext cx="1371600" cy="203835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31" idx="4"/>
            <a:endCxn id="25" idx="0"/>
          </p:cNvCxnSpPr>
          <p:nvPr/>
        </p:nvCxnSpPr>
        <p:spPr>
          <a:xfrm>
            <a:off x="4678680" y="2247900"/>
            <a:ext cx="304800" cy="203835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74"/>
          <p:cNvSpPr txBox="1">
            <a:spLocks noChangeArrowheads="1"/>
          </p:cNvSpPr>
          <p:nvPr/>
        </p:nvSpPr>
        <p:spPr bwMode="auto">
          <a:xfrm>
            <a:off x="424180" y="1771650"/>
            <a:ext cx="1295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dirty="0"/>
              <a:t>Output</a:t>
            </a:r>
          </a:p>
        </p:txBody>
      </p:sp>
      <p:sp>
        <p:nvSpPr>
          <p:cNvPr id="40" name="TextBox 75"/>
          <p:cNvSpPr txBox="1">
            <a:spLocks noChangeArrowheads="1"/>
          </p:cNvSpPr>
          <p:nvPr/>
        </p:nvSpPr>
        <p:spPr bwMode="auto">
          <a:xfrm>
            <a:off x="0" y="4457700"/>
            <a:ext cx="1295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Input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866826" y="3525182"/>
            <a:ext cx="54687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>
                <a:latin typeface="Arial"/>
                <a:cs typeface="Arial"/>
              </a:rPr>
              <a:t>θ</a:t>
            </a:r>
            <a:r>
              <a:rPr lang="en-US" sz="2600" baseline="-25000" dirty="0" smtClean="0">
                <a:latin typeface="Arial"/>
                <a:cs typeface="Arial"/>
              </a:rPr>
              <a:t>1</a:t>
            </a:r>
            <a:endParaRPr lang="en-US" sz="2600" dirty="0">
              <a:latin typeface="Arial"/>
              <a:cs typeface="Arial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3033645" y="3492812"/>
            <a:ext cx="54687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>
                <a:latin typeface="Arial"/>
                <a:cs typeface="Arial"/>
              </a:rPr>
              <a:t>θ</a:t>
            </a:r>
            <a:r>
              <a:rPr lang="en-US" sz="2600" baseline="-25000" dirty="0">
                <a:latin typeface="Arial"/>
                <a:cs typeface="Arial"/>
              </a:rPr>
              <a:t>2</a:t>
            </a:r>
            <a:endParaRPr lang="en-US" sz="2600" dirty="0">
              <a:latin typeface="Arial"/>
              <a:cs typeface="Arial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4335475" y="3484217"/>
            <a:ext cx="54687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>
                <a:latin typeface="Arial"/>
                <a:cs typeface="Arial"/>
              </a:rPr>
              <a:t>θ</a:t>
            </a:r>
            <a:r>
              <a:rPr lang="en-US" sz="2600" baseline="-25000" dirty="0" smtClean="0">
                <a:latin typeface="Arial"/>
                <a:cs typeface="Arial"/>
              </a:rPr>
              <a:t>3</a:t>
            </a:r>
            <a:endParaRPr lang="en-US" sz="2600" dirty="0">
              <a:latin typeface="Arial"/>
              <a:cs typeface="Arial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5880727" y="3485863"/>
            <a:ext cx="74074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err="1" smtClean="0">
                <a:latin typeface="Arial"/>
                <a:cs typeface="Arial"/>
              </a:rPr>
              <a:t>θ</a:t>
            </a:r>
            <a:r>
              <a:rPr lang="en-US" sz="2600" baseline="-25000" dirty="0" err="1" smtClean="0">
                <a:latin typeface="Arial"/>
                <a:cs typeface="Arial"/>
              </a:rPr>
              <a:t>M</a:t>
            </a:r>
            <a:endParaRPr lang="en-US" sz="2600" dirty="0">
              <a:latin typeface="Arial"/>
              <a:cs typeface="Arial"/>
            </a:endParaRPr>
          </a:p>
        </p:txBody>
      </p:sp>
      <p:pic>
        <p:nvPicPr>
          <p:cNvPr id="4" name="Picture 3" descr="latex-image-1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090160" y="1150228"/>
            <a:ext cx="3961338" cy="995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680492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Mathematical model for hunting</a:t>
            </a:r>
            <a:endParaRPr lang="en-US" dirty="0"/>
          </a:p>
        </p:txBody>
      </p:sp>
      <p:pic>
        <p:nvPicPr>
          <p:cNvPr id="48130" name="Picture 2" descr="Grey Wolf Optimizer - ScienceDirect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41100" y="889698"/>
            <a:ext cx="5288286" cy="2098302"/>
          </a:xfrm>
          <a:prstGeom prst="rect">
            <a:avLst/>
          </a:prstGeom>
          <a:noFill/>
        </p:spPr>
      </p:pic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26088" y="2968579"/>
            <a:ext cx="3810712" cy="11373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034375" y="3315371"/>
            <a:ext cx="3152775" cy="790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Rectangle 6"/>
          <p:cNvSpPr/>
          <p:nvPr/>
        </p:nvSpPr>
        <p:spPr>
          <a:xfrm>
            <a:off x="424800" y="4219200"/>
            <a:ext cx="8359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alpha, beta, and delta estimate the position of the prey, and other wolves update their positions randomly around the prey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23AE6-A9B1-1F4D-A7F9-2E6F746D4C1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smtClean="0"/>
              <a:t>Coding for Optimization</a:t>
            </a:r>
            <a:endParaRPr lang="en-US" dirty="0"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Gradient descent is the standard algorithm</a:t>
            </a:r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 descr="Screen Shot 2019-04-08 at 11.18.34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" y="2238375"/>
            <a:ext cx="8915400" cy="66675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23AE6-A9B1-1F4D-A7F9-2E6F746D4C1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06958169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Variants of gradient descent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Stochastic gradient descent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  <p:pic>
        <p:nvPicPr>
          <p:cNvPr id="4" name="Picture 3" descr="Screen Shot 2019-04-08 at 11.19.05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75594"/>
            <a:ext cx="9144000" cy="961571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23AE6-A9B1-1F4D-A7F9-2E6F746D4C1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03980916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Variants of gradient descent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Mini batch SGD</a:t>
            </a:r>
            <a:endParaRPr lang="en-US" dirty="0"/>
          </a:p>
        </p:txBody>
      </p:sp>
      <p:pic>
        <p:nvPicPr>
          <p:cNvPr id="4" name="Picture 3" descr="Screen Shot 2019-04-08 at 11.19.42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66925"/>
            <a:ext cx="9144000" cy="1005214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23AE6-A9B1-1F4D-A7F9-2E6F746D4C1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52261684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Implementing Optimizers in Python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xfrm>
            <a:off x="914400" y="1085850"/>
            <a:ext cx="7772400" cy="4057650"/>
          </a:xfrm>
        </p:spPr>
        <p:txBody>
          <a:bodyPr>
            <a:normAutofit fontScale="85000" lnSpcReduction="20000"/>
          </a:bodyPr>
          <a:lstStyle/>
          <a:p>
            <a:r>
              <a:rPr lang="en-US" b="1" dirty="0" smtClean="0"/>
              <a:t>SGD</a:t>
            </a:r>
            <a:r>
              <a:rPr lang="en-US" dirty="0" smtClean="0"/>
              <a:t> − </a:t>
            </a:r>
            <a:r>
              <a:rPr lang="en-US" dirty="0" err="1" smtClean="0"/>
              <a:t>Sto</a:t>
            </a:r>
            <a:r>
              <a:rPr lang="en-US" dirty="0" err="1" smtClean="0"/>
              <a:t>r</a:t>
            </a:r>
            <a:r>
              <a:rPr lang="en-US" dirty="0" err="1" smtClean="0"/>
              <a:t>chastic</a:t>
            </a:r>
            <a:r>
              <a:rPr lang="en-US" dirty="0" smtClean="0"/>
              <a:t> </a:t>
            </a:r>
            <a:r>
              <a:rPr lang="en-US" dirty="0" err="1" smtClean="0"/>
              <a:t>gadient</a:t>
            </a:r>
            <a:r>
              <a:rPr lang="en-US" dirty="0" smtClean="0"/>
              <a:t> </a:t>
            </a:r>
            <a:r>
              <a:rPr lang="en-US" dirty="0" smtClean="0"/>
              <a:t>descent optimizer.</a:t>
            </a:r>
          </a:p>
          <a:p>
            <a:pPr lvl="1"/>
            <a:r>
              <a:rPr lang="en-US" dirty="0" err="1" smtClean="0"/>
              <a:t>tf.keras.optimizers.SGD</a:t>
            </a:r>
            <a:r>
              <a:rPr lang="en-US" dirty="0" smtClean="0"/>
              <a:t>(</a:t>
            </a:r>
            <a:r>
              <a:rPr lang="en-US" dirty="0" err="1" smtClean="0"/>
              <a:t>learning_rate</a:t>
            </a:r>
            <a:r>
              <a:rPr lang="en-US" dirty="0" smtClean="0"/>
              <a:t> </a:t>
            </a:r>
            <a:r>
              <a:rPr lang="en-US" dirty="0" smtClean="0"/>
              <a:t>= 0.01, momentum = 0.0, </a:t>
            </a:r>
            <a:r>
              <a:rPr lang="en-US" dirty="0" err="1" smtClean="0"/>
              <a:t>nesterov</a:t>
            </a:r>
            <a:r>
              <a:rPr lang="en-US" dirty="0" smtClean="0"/>
              <a:t> = </a:t>
            </a:r>
            <a:r>
              <a:rPr lang="en-US" dirty="0" smtClean="0"/>
              <a:t>False, </a:t>
            </a:r>
            <a:r>
              <a:rPr lang="en-US" dirty="0" smtClean="0"/>
              <a:t>name="SGD"</a:t>
            </a:r>
            <a:r>
              <a:rPr lang="en-US" dirty="0" smtClean="0"/>
              <a:t>) </a:t>
            </a:r>
          </a:p>
          <a:p>
            <a:r>
              <a:rPr lang="en-US" b="1" dirty="0" err="1" smtClean="0"/>
              <a:t>RMSprop</a:t>
            </a:r>
            <a:r>
              <a:rPr lang="en-US" dirty="0" smtClean="0"/>
              <a:t> − </a:t>
            </a:r>
            <a:r>
              <a:rPr lang="en-US" dirty="0" err="1" smtClean="0"/>
              <a:t>RMSProp</a:t>
            </a:r>
            <a:r>
              <a:rPr lang="en-US" dirty="0" smtClean="0"/>
              <a:t> optimizer.</a:t>
            </a:r>
          </a:p>
          <a:p>
            <a:pPr lvl="1"/>
            <a:r>
              <a:rPr lang="en-US" dirty="0" err="1" smtClean="0"/>
              <a:t>t</a:t>
            </a:r>
            <a:r>
              <a:rPr lang="en-US" dirty="0" err="1" smtClean="0"/>
              <a:t>f.keras.optimizers.RMSprop</a:t>
            </a:r>
            <a:r>
              <a:rPr lang="en-US" dirty="0" smtClean="0"/>
              <a:t>(</a:t>
            </a:r>
            <a:r>
              <a:rPr lang="en-US" dirty="0" err="1" smtClean="0"/>
              <a:t>learning_rate</a:t>
            </a:r>
            <a:r>
              <a:rPr lang="en-US" dirty="0" smtClean="0"/>
              <a:t> </a:t>
            </a:r>
            <a:r>
              <a:rPr lang="en-US" dirty="0" smtClean="0"/>
              <a:t>= 0.001, rho = 0.9) </a:t>
            </a:r>
          </a:p>
          <a:p>
            <a:r>
              <a:rPr lang="en-US" b="1" dirty="0" err="1" smtClean="0"/>
              <a:t>Adagrad</a:t>
            </a:r>
            <a:r>
              <a:rPr lang="en-US" dirty="0" smtClean="0"/>
              <a:t> − </a:t>
            </a:r>
            <a:r>
              <a:rPr lang="en-US" dirty="0" err="1" smtClean="0"/>
              <a:t>Adagrad</a:t>
            </a:r>
            <a:r>
              <a:rPr lang="en-US" dirty="0" smtClean="0"/>
              <a:t> optimizer.</a:t>
            </a:r>
          </a:p>
          <a:p>
            <a:pPr lvl="1"/>
            <a:r>
              <a:rPr lang="en-US" dirty="0" err="1" smtClean="0"/>
              <a:t>tf.keras.optimizers.Adagrad</a:t>
            </a:r>
            <a:r>
              <a:rPr lang="en-US" dirty="0" smtClean="0"/>
              <a:t>(</a:t>
            </a:r>
            <a:r>
              <a:rPr lang="en-US" dirty="0" err="1" smtClean="0"/>
              <a:t>learning_rate</a:t>
            </a:r>
            <a:r>
              <a:rPr lang="en-US" dirty="0" smtClean="0"/>
              <a:t> </a:t>
            </a:r>
            <a:r>
              <a:rPr lang="en-US" dirty="0" smtClean="0"/>
              <a:t>= 0.01) </a:t>
            </a:r>
            <a:endParaRPr lang="en-US" dirty="0" smtClean="0"/>
          </a:p>
          <a:p>
            <a:r>
              <a:rPr lang="en-US" b="1" dirty="0" err="1" smtClean="0"/>
              <a:t>Adadelta</a:t>
            </a:r>
            <a:r>
              <a:rPr lang="en-US" dirty="0" smtClean="0"/>
              <a:t> − </a:t>
            </a:r>
            <a:r>
              <a:rPr lang="en-US" dirty="0" err="1" smtClean="0"/>
              <a:t>Adadelta</a:t>
            </a:r>
            <a:r>
              <a:rPr lang="en-US" dirty="0" smtClean="0"/>
              <a:t> optimizer.</a:t>
            </a:r>
          </a:p>
          <a:p>
            <a:pPr lvl="1"/>
            <a:r>
              <a:rPr lang="en-US" dirty="0" err="1" smtClean="0"/>
              <a:t>tf.keras.optimizers.Adadelta</a:t>
            </a:r>
            <a:r>
              <a:rPr lang="en-US" dirty="0" smtClean="0"/>
              <a:t>(</a:t>
            </a:r>
            <a:r>
              <a:rPr lang="en-US" dirty="0" err="1" smtClean="0"/>
              <a:t>learning_rate</a:t>
            </a:r>
            <a:r>
              <a:rPr lang="en-US" dirty="0" smtClean="0"/>
              <a:t> </a:t>
            </a:r>
            <a:r>
              <a:rPr lang="en-US" dirty="0" smtClean="0"/>
              <a:t>= 1.0, rho = 0.95) </a:t>
            </a:r>
            <a:endParaRPr lang="en-US" dirty="0" smtClean="0"/>
          </a:p>
          <a:p>
            <a:r>
              <a:rPr lang="en-US" b="1" dirty="0" smtClean="0"/>
              <a:t>Adam</a:t>
            </a:r>
            <a:r>
              <a:rPr lang="en-US" dirty="0" smtClean="0"/>
              <a:t> − Adam optimizer.</a:t>
            </a:r>
          </a:p>
          <a:p>
            <a:pPr lvl="1"/>
            <a:r>
              <a:rPr lang="en-US" dirty="0" err="1" smtClean="0"/>
              <a:t>tf.keras.optimizers.Adam</a:t>
            </a:r>
            <a:r>
              <a:rPr lang="en-US" dirty="0" smtClean="0"/>
              <a:t>( </a:t>
            </a:r>
            <a:r>
              <a:rPr lang="en-US" dirty="0" err="1" smtClean="0"/>
              <a:t>learning_rate</a:t>
            </a:r>
            <a:r>
              <a:rPr lang="en-US" dirty="0" smtClean="0"/>
              <a:t> = 0.001, beta_1 = 0.9, beta_2 = 0.999, </a:t>
            </a:r>
            <a:r>
              <a:rPr lang="en-US" dirty="0" err="1" smtClean="0"/>
              <a:t>amsgrad</a:t>
            </a:r>
            <a:r>
              <a:rPr lang="en-US" dirty="0" smtClean="0"/>
              <a:t> = False </a:t>
            </a:r>
            <a:r>
              <a:rPr lang="en-US" dirty="0" smtClean="0"/>
              <a:t>)		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23AE6-A9B1-1F4D-A7F9-2E6F746D4C1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05979"/>
            <a:ext cx="7772400" cy="46362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Implementing  Update Rule</a:t>
            </a:r>
            <a:endParaRPr lang="en-US" dirty="0"/>
          </a:p>
        </p:txBody>
      </p:sp>
      <p:pic>
        <p:nvPicPr>
          <p:cNvPr id="44034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1164774" y="669925"/>
            <a:ext cx="7271652" cy="3844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23AE6-A9B1-1F4D-A7F9-2E6F746D4C1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86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Compile the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compile( optimizer, loss = None, metrics = None, </a:t>
            </a:r>
            <a:r>
              <a:rPr lang="en-US" dirty="0" err="1" smtClean="0"/>
              <a:t>loss_weights</a:t>
            </a:r>
            <a:r>
              <a:rPr lang="en-US" dirty="0" smtClean="0"/>
              <a:t> = None, </a:t>
            </a:r>
            <a:r>
              <a:rPr lang="en-US" dirty="0" err="1" smtClean="0"/>
              <a:t>sample_weight_mode</a:t>
            </a:r>
            <a:r>
              <a:rPr lang="en-US" dirty="0" smtClean="0"/>
              <a:t> = None, </a:t>
            </a:r>
            <a:r>
              <a:rPr lang="en-US" dirty="0" err="1" smtClean="0"/>
              <a:t>weighted_metrics</a:t>
            </a:r>
            <a:r>
              <a:rPr lang="en-US" dirty="0" smtClean="0"/>
              <a:t> = None, </a:t>
            </a:r>
            <a:r>
              <a:rPr lang="en-US" dirty="0" err="1" smtClean="0"/>
              <a:t>target_tensors</a:t>
            </a:r>
            <a:r>
              <a:rPr lang="en-US" dirty="0" smtClean="0"/>
              <a:t> = None 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23AE6-A9B1-1F4D-A7F9-2E6F746D4C1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from </a:t>
            </a:r>
            <a:r>
              <a:rPr lang="en-US" dirty="0" err="1" smtClean="0"/>
              <a:t>keras</a:t>
            </a:r>
            <a:r>
              <a:rPr lang="en-US" dirty="0" smtClean="0"/>
              <a:t> import losses from </a:t>
            </a:r>
            <a:r>
              <a:rPr lang="en-US" dirty="0" err="1" smtClean="0"/>
              <a:t>keras</a:t>
            </a:r>
            <a:r>
              <a:rPr lang="en-US" dirty="0" smtClean="0"/>
              <a:t> import optimizers from </a:t>
            </a:r>
            <a:r>
              <a:rPr lang="en-US" dirty="0" err="1" smtClean="0"/>
              <a:t>keras</a:t>
            </a:r>
            <a:r>
              <a:rPr lang="en-US" dirty="0" smtClean="0"/>
              <a:t> import metrics </a:t>
            </a:r>
            <a:r>
              <a:rPr lang="en-US" dirty="0" err="1" smtClean="0"/>
              <a:t>model.compile</a:t>
            </a:r>
            <a:r>
              <a:rPr lang="en-US" dirty="0" smtClean="0"/>
              <a:t>(loss = '</a:t>
            </a:r>
            <a:r>
              <a:rPr lang="en-US" dirty="0" err="1" smtClean="0"/>
              <a:t>mean_squared_error</a:t>
            </a:r>
            <a:r>
              <a:rPr lang="en-US" dirty="0" smtClean="0"/>
              <a:t>', optimizer = '</a:t>
            </a:r>
            <a:r>
              <a:rPr lang="en-US" dirty="0" err="1" smtClean="0"/>
              <a:t>sgd</a:t>
            </a:r>
            <a:r>
              <a:rPr lang="en-US" dirty="0" smtClean="0"/>
              <a:t>', metrics = [</a:t>
            </a:r>
            <a:r>
              <a:rPr lang="en-US" dirty="0" err="1" smtClean="0"/>
              <a:t>metrics.categorical_accuracy</a:t>
            </a:r>
            <a:r>
              <a:rPr lang="en-US" dirty="0" smtClean="0"/>
              <a:t>])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23AE6-A9B1-1F4D-A7F9-2E6F746D4C1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88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 </a:t>
            </a:r>
            <a:r>
              <a:rPr lang="en-US" dirty="0" err="1" smtClean="0"/>
              <a:t>Keras</a:t>
            </a:r>
            <a:r>
              <a:rPr lang="en-US" dirty="0" smtClean="0"/>
              <a:t> Projects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>
                <a:hlinkClick r:id="rId2"/>
              </a:rPr>
              <a:t>https://keras.io/examples/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23AE6-A9B1-1F4D-A7F9-2E6F746D4C1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89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47" descr="latex-image-1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090160" y="1150228"/>
            <a:ext cx="3961338" cy="9950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05979"/>
            <a:ext cx="7772400" cy="857250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Logistic Regression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F56997-4F5F-5A42-B306-795126905ACA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Decision </a:t>
            </a:r>
            <a:r>
              <a:rPr lang="en-US" dirty="0" smtClean="0"/>
              <a:t>Functions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674182" y="2247901"/>
            <a:ext cx="2377316" cy="1034132"/>
          </a:xfrm>
          <a:prstGeom prst="rect">
            <a:avLst/>
          </a:prstGeom>
        </p:spPr>
      </p:pic>
      <p:sp>
        <p:nvSpPr>
          <p:cNvPr id="23" name="Connector 22"/>
          <p:cNvSpPr/>
          <p:nvPr/>
        </p:nvSpPr>
        <p:spPr>
          <a:xfrm>
            <a:off x="1371600" y="4286250"/>
            <a:ext cx="822960" cy="61722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sz="2600" baseline="-250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1</a:t>
            </a:r>
            <a:endParaRPr lang="en-US" sz="2600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24" name="Connector 23"/>
          <p:cNvSpPr/>
          <p:nvPr/>
        </p:nvSpPr>
        <p:spPr>
          <a:xfrm>
            <a:off x="2895600" y="4286250"/>
            <a:ext cx="822960" cy="61722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sz="2600" baseline="-250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2</a:t>
            </a:r>
            <a:endParaRPr lang="en-US" sz="2600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25" name="Connector 24"/>
          <p:cNvSpPr/>
          <p:nvPr/>
        </p:nvSpPr>
        <p:spPr>
          <a:xfrm>
            <a:off x="4572000" y="4286250"/>
            <a:ext cx="822960" cy="61722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sz="2600" baseline="-250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3</a:t>
            </a:r>
            <a:endParaRPr lang="en-US" sz="2600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26" name="Connector 25"/>
          <p:cNvSpPr/>
          <p:nvPr/>
        </p:nvSpPr>
        <p:spPr>
          <a:xfrm>
            <a:off x="7086600" y="4286250"/>
            <a:ext cx="822960" cy="617220"/>
          </a:xfrm>
          <a:prstGeom prst="flowChartConnector">
            <a:avLst/>
          </a:prstGeom>
          <a:solidFill>
            <a:srgbClr val="72CEE0"/>
          </a:solidFill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600" dirty="0" err="1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x</a:t>
            </a:r>
            <a:r>
              <a:rPr lang="en-US" sz="2600" baseline="-25000" dirty="0" err="1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M</a:t>
            </a:r>
            <a:endParaRPr lang="en-US" sz="2600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31" name="Connector 30"/>
          <p:cNvSpPr/>
          <p:nvPr/>
        </p:nvSpPr>
        <p:spPr>
          <a:xfrm>
            <a:off x="4267200" y="1630680"/>
            <a:ext cx="822960" cy="617220"/>
          </a:xfrm>
          <a:prstGeom prst="flowChartConnector">
            <a:avLst/>
          </a:prstGeom>
          <a:solidFill>
            <a:srgbClr val="E0D925"/>
          </a:solidFill>
          <a:ln>
            <a:solidFill>
              <a:schemeClr val="accent1">
                <a:shade val="95000"/>
                <a:satMod val="10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Arial"/>
                <a:cs typeface="Arial"/>
              </a:rPr>
              <a:t>y</a:t>
            </a:r>
            <a:endParaRPr lang="en-US" sz="2600" baseline="-250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32" name="TextBox 31"/>
          <p:cNvSpPr txBox="1">
            <a:spLocks noChangeArrowheads="1"/>
          </p:cNvSpPr>
          <p:nvPr/>
        </p:nvSpPr>
        <p:spPr bwMode="auto">
          <a:xfrm>
            <a:off x="6019800" y="4343400"/>
            <a:ext cx="533400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600" b="1"/>
              <a:t>…</a:t>
            </a:r>
          </a:p>
        </p:txBody>
      </p:sp>
      <p:cxnSp>
        <p:nvCxnSpPr>
          <p:cNvPr id="33" name="Straight Connector 32"/>
          <p:cNvCxnSpPr>
            <a:stCxn id="31" idx="4"/>
            <a:endCxn id="26" idx="0"/>
          </p:cNvCxnSpPr>
          <p:nvPr/>
        </p:nvCxnSpPr>
        <p:spPr>
          <a:xfrm>
            <a:off x="4678680" y="2247900"/>
            <a:ext cx="2819400" cy="203835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31" idx="4"/>
            <a:endCxn id="23" idx="0"/>
          </p:cNvCxnSpPr>
          <p:nvPr/>
        </p:nvCxnSpPr>
        <p:spPr>
          <a:xfrm flipH="1">
            <a:off x="1783080" y="2247900"/>
            <a:ext cx="2895600" cy="203835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>
            <a:stCxn id="31" idx="4"/>
            <a:endCxn id="24" idx="0"/>
          </p:cNvCxnSpPr>
          <p:nvPr/>
        </p:nvCxnSpPr>
        <p:spPr>
          <a:xfrm flipH="1">
            <a:off x="3307080" y="2247900"/>
            <a:ext cx="1371600" cy="203835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31" idx="4"/>
            <a:endCxn id="25" idx="0"/>
          </p:cNvCxnSpPr>
          <p:nvPr/>
        </p:nvCxnSpPr>
        <p:spPr>
          <a:xfrm>
            <a:off x="4678680" y="2247900"/>
            <a:ext cx="304800" cy="2038350"/>
          </a:xfrm>
          <a:prstGeom prst="line">
            <a:avLst/>
          </a:prstGeom>
          <a:ln>
            <a:solidFill>
              <a:schemeClr val="tx1"/>
            </a:solidFill>
            <a:headEnd type="arrow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74"/>
          <p:cNvSpPr txBox="1">
            <a:spLocks noChangeArrowheads="1"/>
          </p:cNvSpPr>
          <p:nvPr/>
        </p:nvSpPr>
        <p:spPr bwMode="auto">
          <a:xfrm>
            <a:off x="424180" y="1771650"/>
            <a:ext cx="1295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dirty="0"/>
              <a:t>Output</a:t>
            </a:r>
          </a:p>
        </p:txBody>
      </p:sp>
      <p:sp>
        <p:nvSpPr>
          <p:cNvPr id="40" name="TextBox 75"/>
          <p:cNvSpPr txBox="1">
            <a:spLocks noChangeArrowheads="1"/>
          </p:cNvSpPr>
          <p:nvPr/>
        </p:nvSpPr>
        <p:spPr bwMode="auto">
          <a:xfrm>
            <a:off x="0" y="4457700"/>
            <a:ext cx="1295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Input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866826" y="3525182"/>
            <a:ext cx="54687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>
                <a:latin typeface="Arial"/>
                <a:cs typeface="Arial"/>
              </a:rPr>
              <a:t>θ</a:t>
            </a:r>
            <a:r>
              <a:rPr lang="en-US" sz="2600" baseline="-25000" dirty="0" smtClean="0">
                <a:latin typeface="Arial"/>
                <a:cs typeface="Arial"/>
              </a:rPr>
              <a:t>1</a:t>
            </a:r>
            <a:endParaRPr lang="en-US" sz="2600" dirty="0">
              <a:latin typeface="Arial"/>
              <a:cs typeface="Arial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3033645" y="3492812"/>
            <a:ext cx="54687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>
                <a:latin typeface="Arial"/>
                <a:cs typeface="Arial"/>
              </a:rPr>
              <a:t>θ</a:t>
            </a:r>
            <a:r>
              <a:rPr lang="en-US" sz="2600" baseline="-25000" dirty="0">
                <a:latin typeface="Arial"/>
                <a:cs typeface="Arial"/>
              </a:rPr>
              <a:t>2</a:t>
            </a:r>
            <a:endParaRPr lang="en-US" sz="2600" dirty="0">
              <a:latin typeface="Arial"/>
              <a:cs typeface="Arial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4335475" y="3484217"/>
            <a:ext cx="54687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>
                <a:latin typeface="Arial"/>
                <a:cs typeface="Arial"/>
              </a:rPr>
              <a:t>θ</a:t>
            </a:r>
            <a:r>
              <a:rPr lang="en-US" sz="2600" baseline="-25000" dirty="0" smtClean="0">
                <a:latin typeface="Arial"/>
                <a:cs typeface="Arial"/>
              </a:rPr>
              <a:t>3</a:t>
            </a:r>
            <a:endParaRPr lang="en-US" sz="2600" dirty="0">
              <a:latin typeface="Arial"/>
              <a:cs typeface="Arial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5880727" y="3485863"/>
            <a:ext cx="74074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err="1" smtClean="0">
                <a:latin typeface="Arial"/>
                <a:cs typeface="Arial"/>
              </a:rPr>
              <a:t>θ</a:t>
            </a:r>
            <a:r>
              <a:rPr lang="en-US" sz="2600" baseline="-25000" dirty="0" err="1" smtClean="0">
                <a:latin typeface="Arial"/>
                <a:cs typeface="Arial"/>
              </a:rPr>
              <a:t>M</a:t>
            </a:r>
            <a:endParaRPr lang="en-US" sz="2600" dirty="0">
              <a:latin typeface="Arial"/>
              <a:cs typeface="Arial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5394960" y="2040619"/>
            <a:ext cx="3749040" cy="1977005"/>
            <a:chOff x="5394960" y="2720826"/>
            <a:chExt cx="3749040" cy="3592661"/>
          </a:xfrm>
        </p:grpSpPr>
        <p:sp>
          <p:nvSpPr>
            <p:cNvPr id="28" name="Rectangle 27"/>
            <p:cNvSpPr/>
            <p:nvPr/>
          </p:nvSpPr>
          <p:spPr>
            <a:xfrm>
              <a:off x="5394960" y="2720826"/>
              <a:ext cx="3749040" cy="3592661"/>
            </a:xfrm>
            <a:prstGeom prst="rect">
              <a:avLst/>
            </a:prstGeom>
            <a:solidFill>
              <a:schemeClr val="accent4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" name="Group 28"/>
            <p:cNvGrpSpPr/>
            <p:nvPr/>
          </p:nvGrpSpPr>
          <p:grpSpPr>
            <a:xfrm>
              <a:off x="5688504" y="3367933"/>
              <a:ext cx="3407157" cy="2222455"/>
              <a:chOff x="4847941" y="2224285"/>
              <a:chExt cx="3407157" cy="2222455"/>
            </a:xfrm>
          </p:grpSpPr>
          <p:pic>
            <p:nvPicPr>
              <p:cNvPr id="30" name="Picture 29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4847941" y="2224285"/>
                <a:ext cx="888224" cy="1184299"/>
              </a:xfrm>
              <a:prstGeom prst="rect">
                <a:avLst/>
              </a:prstGeom>
            </p:spPr>
          </p:pic>
          <p:pic>
            <p:nvPicPr>
              <p:cNvPr id="34" name="Picture 33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919158" y="2224285"/>
                <a:ext cx="897419" cy="1184299"/>
              </a:xfrm>
              <a:prstGeom prst="rect">
                <a:avLst/>
              </a:prstGeom>
            </p:spPr>
          </p:pic>
          <p:pic>
            <p:nvPicPr>
              <p:cNvPr id="35" name="Picture 3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7020714" y="2224285"/>
                <a:ext cx="888224" cy="1184299"/>
              </a:xfrm>
              <a:prstGeom prst="rect">
                <a:avLst/>
              </a:prstGeom>
            </p:spPr>
          </p:pic>
          <p:sp>
            <p:nvSpPr>
              <p:cNvPr id="45" name="TextBox 44"/>
              <p:cNvSpPr txBox="1"/>
              <p:nvPr/>
            </p:nvSpPr>
            <p:spPr>
              <a:xfrm>
                <a:off x="4847941" y="3954298"/>
                <a:ext cx="888224" cy="4924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i="1" dirty="0" smtClean="0"/>
                  <a:t>Face</a:t>
                </a:r>
                <a:endParaRPr lang="en-US" i="1" dirty="0"/>
              </a:p>
            </p:txBody>
          </p:sp>
          <p:sp>
            <p:nvSpPr>
              <p:cNvPr id="46" name="TextBox 45"/>
              <p:cNvSpPr txBox="1"/>
              <p:nvPr/>
            </p:nvSpPr>
            <p:spPr>
              <a:xfrm>
                <a:off x="5888565" y="3954298"/>
                <a:ext cx="888224" cy="4924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i="1" dirty="0" smtClean="0"/>
                  <a:t>Face</a:t>
                </a:r>
                <a:endParaRPr lang="en-US" i="1" dirty="0"/>
              </a:p>
            </p:txBody>
          </p:sp>
          <p:sp>
            <p:nvSpPr>
              <p:cNvPr id="47" name="TextBox 46"/>
              <p:cNvSpPr txBox="1"/>
              <p:nvPr/>
            </p:nvSpPr>
            <p:spPr>
              <a:xfrm>
                <a:off x="7020714" y="3954298"/>
                <a:ext cx="1234384" cy="4924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i="1" dirty="0" smtClean="0"/>
                  <a:t>Not a face</a:t>
                </a:r>
                <a:endParaRPr lang="en-US" i="1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xmlns="" val="4066599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Image result for pictures for thank you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38200" y="1268016"/>
            <a:ext cx="7315200" cy="3255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23AE6-A9B1-1F4D-A7F9-2E6F746D4C1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90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quity">
  <a:themeElements>
    <a:clrScheme name="Apex">
      <a:dk1>
        <a:sysClr val="windowText" lastClr="000000"/>
      </a:dk1>
      <a:lt1>
        <a:sysClr val="window" lastClr="FFFFFF"/>
      </a:lt1>
      <a:dk2>
        <a:srgbClr val="69676D"/>
      </a:dk2>
      <a:lt2>
        <a:srgbClr val="C9C2D1"/>
      </a:lt2>
      <a:accent1>
        <a:srgbClr val="CEB966"/>
      </a:accent1>
      <a:accent2>
        <a:srgbClr val="9CB084"/>
      </a:accent2>
      <a:accent3>
        <a:srgbClr val="6BB1C9"/>
      </a:accent3>
      <a:accent4>
        <a:srgbClr val="6585CF"/>
      </a:accent4>
      <a:accent5>
        <a:srgbClr val="7E6BC9"/>
      </a:accent5>
      <a:accent6>
        <a:srgbClr val="A379BB"/>
      </a:accent6>
      <a:hlink>
        <a:srgbClr val="410082"/>
      </a:hlink>
      <a:folHlink>
        <a:srgbClr val="932968"/>
      </a:folHlink>
    </a:clrScheme>
    <a:fontScheme name="Equity">
      <a:majorFont>
        <a:latin typeface="Franklin Gothic Book"/>
        <a:ea typeface=""/>
        <a:cs typeface=""/>
        <a:font script="Grek" typeface="Calibri"/>
        <a:font script="Cyrl" typeface="Calibri"/>
        <a:font script="Jpan" typeface="HGｺﾞｼｯｸM"/>
        <a:font script="Hang" typeface="바탕"/>
        <a:font script="Hans" typeface="幼圆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Perpetua"/>
        <a:ea typeface=""/>
        <a:cs typeface=""/>
        <a:font script="Grek" typeface="Cambria"/>
        <a:font script="Cyrl" typeface="Cambria"/>
        <a:font script="Jpan" typeface="HG創英ﾌﾟﾚｾﾞﾝｽEB"/>
        <a:font script="Hang" typeface="맑은 고딕"/>
        <a:font script="Hans" typeface="宋体"/>
        <a:font script="Hant" typeface="新細明體"/>
        <a:font script="Arab" typeface="Times New Roman"/>
        <a:font script="Hebr" typeface="Aharoni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Equity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tint val="30000"/>
                <a:satMod val="300000"/>
              </a:schemeClr>
              <a:schemeClr val="phClr">
                <a:tint val="40000"/>
                <a:satMod val="200000"/>
              </a:schemeClr>
            </a:duotone>
          </a:blip>
          <a:tile tx="0" ty="0" sx="70000" sy="70000" flip="none" algn="ctr"/>
        </a:blipFill>
        <a:blipFill>
          <a:blip xmlns:r="http://schemas.openxmlformats.org/officeDocument/2006/relationships" r:embed="rId1">
            <a:duotone>
              <a:schemeClr val="phClr">
                <a:shade val="22000"/>
                <a:satMod val="160000"/>
              </a:schemeClr>
              <a:schemeClr val="phClr">
                <a:shade val="45000"/>
                <a:satMod val="100000"/>
              </a:schemeClr>
            </a:duotone>
          </a:blip>
          <a:tile tx="0" ty="0" sx="65000" sy="65000" flip="none" algn="ctr"/>
        </a:blip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50800" dir="5400000" algn="t" rotWithShape="0">
              <a:srgbClr val="000000">
                <a:alpha val="60000"/>
              </a:srgbClr>
            </a:outerShdw>
          </a:effectLst>
          <a:scene3d>
            <a:camera prst="isometricBottomUp" fov="0">
              <a:rot lat="0" lon="0" rev="0"/>
            </a:camera>
            <a:lightRig rig="soft" dir="b">
              <a:rot lat="0" lon="0" rev="9000000"/>
            </a:lightRig>
          </a:scene3d>
          <a:sp3d contourW="35000" prstMaterial="matte">
            <a:bevelT w="4500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65000"/>
              </a:schemeClr>
            </a:gs>
            <a:gs pos="50000">
              <a:schemeClr val="phClr">
                <a:shade val="80000"/>
                <a:satMod val="155000"/>
              </a:schemeClr>
            </a:gs>
            <a:gs pos="100000">
              <a:schemeClr val="phClr">
                <a:tint val="95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tint val="95000"/>
                <a:satMod val="200000"/>
              </a:schemeClr>
              <a:schemeClr val="phClr">
                <a:shade val="80000"/>
                <a:satMod val="100000"/>
              </a:schemeClr>
            </a:duotone>
          </a:blip>
          <a:tile tx="0" ty="0" sx="55000" sy="5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04040"/>
      </a:accent1>
      <a:accent2>
        <a:srgbClr val="808080"/>
      </a:accent2>
      <a:accent3>
        <a:srgbClr val="BFBFBF"/>
      </a:accent3>
      <a:accent4>
        <a:srgbClr val="8F8F8F"/>
      </a:accent4>
      <a:accent5>
        <a:srgbClr val="6E6E6E"/>
      </a:accent5>
      <a:accent6>
        <a:srgbClr val="4D4D4D"/>
      </a:accent6>
      <a:hlink>
        <a:srgbClr val="0000FF"/>
      </a:hlink>
      <a:folHlink>
        <a:srgbClr val="FF00FF"/>
      </a:folHlink>
    </a:clrScheme>
    <a:fontScheme name="Default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rgbClr val="404040"/>
          </a:solidFill>
          <a:prstDash val="solid"/>
          <a:bevel/>
        </a:ln>
        <a:effectLst>
          <a:outerShdw blurRad="38100" dist="23000" dir="5400000" rotWithShape="0">
            <a:srgbClr val="000000">
              <a:alpha val="35000"/>
            </a:srgbClr>
          </a:outerShdw>
        </a:effectLst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404040"/>
          </a:solidFill>
          <a:prstDash val="solid"/>
          <a:bevel/>
        </a:ln>
        <a:effectLst>
          <a:outerShdw blurRad="38100" dist="20000" dir="5400000" rotWithShape="0">
            <a:srgbClr val="000000">
              <a:alpha val="38000"/>
            </a:srgbClr>
          </a:outerShdw>
        </a:effectLst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2085</TotalTime>
  <Words>2594</Words>
  <Application>Microsoft Macintosh PowerPoint</Application>
  <PresentationFormat>On-screen Show (16:9)</PresentationFormat>
  <Paragraphs>744</Paragraphs>
  <Slides>90</Slides>
  <Notes>15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90</vt:i4>
      </vt:variant>
    </vt:vector>
  </HeadingPairs>
  <TitlesOfParts>
    <vt:vector size="93" baseType="lpstr">
      <vt:lpstr>Equity</vt:lpstr>
      <vt:lpstr>Equation</vt:lpstr>
      <vt:lpstr>Microsoft Equation 3.0</vt:lpstr>
      <vt:lpstr>Slide 1</vt:lpstr>
      <vt:lpstr>Search Optimization for Decision Making</vt:lpstr>
      <vt:lpstr>Agenda</vt:lpstr>
      <vt:lpstr>Objective Function</vt:lpstr>
      <vt:lpstr>Multi-objective functions</vt:lpstr>
      <vt:lpstr>Case study on welded beam design problem</vt:lpstr>
      <vt:lpstr>Linear Regression</vt:lpstr>
      <vt:lpstr>Logistic Regression</vt:lpstr>
      <vt:lpstr>Logistic Regression</vt:lpstr>
      <vt:lpstr>Logistic Regression</vt:lpstr>
      <vt:lpstr>Logistic Regression</vt:lpstr>
      <vt:lpstr>Objective Functions for NNs</vt:lpstr>
      <vt:lpstr>Neural Network</vt:lpstr>
      <vt:lpstr>Search Space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Supervised Learning vs Unsupervised Learning</vt:lpstr>
      <vt:lpstr>Illustrating Classification Tasks (contd..)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Gradient descent</vt:lpstr>
      <vt:lpstr>Stochastic gradient descent (SGD)</vt:lpstr>
      <vt:lpstr>Minibatch stochastic gradient descent</vt:lpstr>
      <vt:lpstr>Slide 41</vt:lpstr>
      <vt:lpstr>Slide 42</vt:lpstr>
      <vt:lpstr>Slide 43</vt:lpstr>
      <vt:lpstr>Slide 44</vt:lpstr>
      <vt:lpstr>Slide 45</vt:lpstr>
      <vt:lpstr>Choice of learning rate rate</vt:lpstr>
      <vt:lpstr>Slide 47</vt:lpstr>
      <vt:lpstr>Optimizer Algorithms</vt:lpstr>
      <vt:lpstr>Slide 49</vt:lpstr>
      <vt:lpstr>Slide 50</vt:lpstr>
      <vt:lpstr>Momentum - The velocity accumulates the previous gradients</vt:lpstr>
      <vt:lpstr>Slide 52</vt:lpstr>
      <vt:lpstr>Slide 53</vt:lpstr>
      <vt:lpstr>Slide 54</vt:lpstr>
      <vt:lpstr>AdaGrad</vt:lpstr>
      <vt:lpstr>Slide 56</vt:lpstr>
      <vt:lpstr>Slide 57</vt:lpstr>
      <vt:lpstr>List of Optimizers</vt:lpstr>
      <vt:lpstr>Adagrad</vt:lpstr>
      <vt:lpstr>RMS prop</vt:lpstr>
      <vt:lpstr>Adam</vt:lpstr>
      <vt:lpstr>Summary of Optimizers</vt:lpstr>
      <vt:lpstr>Additional strategies for SGD</vt:lpstr>
      <vt:lpstr>Slide 64</vt:lpstr>
      <vt:lpstr>Slide 65</vt:lpstr>
      <vt:lpstr> Population-based metaheuristics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Particle Swarm Optimization (PSO)</vt:lpstr>
      <vt:lpstr>PSO -Algorithm</vt:lpstr>
      <vt:lpstr>Slide 76</vt:lpstr>
      <vt:lpstr>PSO parameters</vt:lpstr>
      <vt:lpstr>Gray-Wolf Optimization  hunting mechanism contains three steps: tracking, encircling and attacking the prey</vt:lpstr>
      <vt:lpstr>GWO - Algorithm</vt:lpstr>
      <vt:lpstr>Mathematical model for hunting</vt:lpstr>
      <vt:lpstr>Coding for Optimization</vt:lpstr>
      <vt:lpstr>Overview</vt:lpstr>
      <vt:lpstr>Variants of gradient descent</vt:lpstr>
      <vt:lpstr>Variants of gradient descent</vt:lpstr>
      <vt:lpstr>Implementing Optimizers in Python</vt:lpstr>
      <vt:lpstr>Implementing  Update Rule</vt:lpstr>
      <vt:lpstr>Compile the model</vt:lpstr>
      <vt:lpstr>Slide 88</vt:lpstr>
      <vt:lpstr>Sample Keras Projects</vt:lpstr>
      <vt:lpstr>Slide 90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Gomathi</cp:lastModifiedBy>
  <cp:revision>116</cp:revision>
  <dcterms:modified xsi:type="dcterms:W3CDTF">2022-02-03T18:26:40Z</dcterms:modified>
</cp:coreProperties>
</file>